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notesSlides/notesSlide9.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56" r:id="rId2"/>
    <p:sldId id="458" r:id="rId3"/>
    <p:sldId id="471" r:id="rId4"/>
    <p:sldId id="403" r:id="rId5"/>
    <p:sldId id="439" r:id="rId6"/>
    <p:sldId id="440" r:id="rId7"/>
    <p:sldId id="441" r:id="rId8"/>
    <p:sldId id="461" r:id="rId9"/>
    <p:sldId id="406" r:id="rId10"/>
    <p:sldId id="410" r:id="rId11"/>
    <p:sldId id="513" r:id="rId12"/>
    <p:sldId id="504" r:id="rId13"/>
    <p:sldId id="505" r:id="rId14"/>
    <p:sldId id="506" r:id="rId15"/>
    <p:sldId id="507" r:id="rId16"/>
    <p:sldId id="508" r:id="rId17"/>
    <p:sldId id="509" r:id="rId18"/>
    <p:sldId id="510" r:id="rId19"/>
    <p:sldId id="511" r:id="rId20"/>
    <p:sldId id="512" r:id="rId21"/>
    <p:sldId id="514" r:id="rId22"/>
    <p:sldId id="522" r:id="rId23"/>
    <p:sldId id="521" r:id="rId24"/>
    <p:sldId id="530" r:id="rId25"/>
    <p:sldId id="524" r:id="rId26"/>
    <p:sldId id="531" r:id="rId27"/>
    <p:sldId id="516" r:id="rId28"/>
    <p:sldId id="517" r:id="rId29"/>
    <p:sldId id="518" r:id="rId30"/>
    <p:sldId id="519" r:id="rId31"/>
    <p:sldId id="520" r:id="rId32"/>
    <p:sldId id="447" r:id="rId33"/>
    <p:sldId id="448" r:id="rId34"/>
    <p:sldId id="449" r:id="rId35"/>
    <p:sldId id="450" r:id="rId36"/>
    <p:sldId id="451" r:id="rId37"/>
    <p:sldId id="452" r:id="rId38"/>
    <p:sldId id="453" r:id="rId39"/>
    <p:sldId id="454" r:id="rId40"/>
    <p:sldId id="455" r:id="rId41"/>
    <p:sldId id="456" r:id="rId42"/>
    <p:sldId id="457" r:id="rId43"/>
    <p:sldId id="463" r:id="rId44"/>
    <p:sldId id="499" r:id="rId45"/>
    <p:sldId id="500" r:id="rId46"/>
  </p:sldIdLst>
  <p:sldSz cx="9144000" cy="6858000" type="screen4x3"/>
  <p:notesSz cx="7077075" cy="936942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82" autoAdjust="0"/>
    <p:restoredTop sz="94444" autoAdjust="0"/>
  </p:normalViewPr>
  <p:slideViewPr>
    <p:cSldViewPr>
      <p:cViewPr>
        <p:scale>
          <a:sx n="60" d="100"/>
          <a:sy n="60" d="100"/>
        </p:scale>
        <p:origin x="-204" y="198"/>
      </p:cViewPr>
      <p:guideLst>
        <p:guide orient="horz" pos="2160"/>
        <p:guide pos="2880"/>
      </p:guideLst>
    </p:cSldViewPr>
  </p:slideViewPr>
  <p:outlineViewPr>
    <p:cViewPr>
      <p:scale>
        <a:sx n="33" d="100"/>
        <a:sy n="33" d="100"/>
      </p:scale>
      <p:origin x="0" y="57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hyperlink" Target="Caminos%20con%20Presupuesto%2017Oct.xlsx"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Caminos%20con%20Presupuesto%2017Oct.xlsx"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26A12E-C4D9-4C38-9F3C-5C23A7FBD5F1}" type="doc">
      <dgm:prSet loTypeId="urn:microsoft.com/office/officeart/2005/8/layout/list1" loCatId="list" qsTypeId="urn:microsoft.com/office/officeart/2005/8/quickstyle/simple5" qsCatId="simple" csTypeId="urn:microsoft.com/office/officeart/2005/8/colors/accent0_3" csCatId="mainScheme" phldr="1"/>
      <dgm:spPr/>
      <dgm:t>
        <a:bodyPr/>
        <a:lstStyle/>
        <a:p>
          <a:endParaRPr lang="es-GT"/>
        </a:p>
      </dgm:t>
    </dgm:pt>
    <dgm:pt modelId="{77B2B252-4B62-446B-BFF8-DC4B61782B40}">
      <dgm:prSet phldrT="[Texto]" custT="1"/>
      <dgm:spPr/>
      <dgm:t>
        <a:bodyPr/>
        <a:lstStyle/>
        <a:p>
          <a:r>
            <a:rPr lang="es-GT" sz="2000" dirty="0" smtClean="0">
              <a:latin typeface="Arial" pitchFamily="34" charset="0"/>
              <a:cs typeface="Arial" pitchFamily="34" charset="0"/>
            </a:rPr>
            <a:t>El Camino Campesino</a:t>
          </a:r>
          <a:endParaRPr lang="es-GT" sz="2000" dirty="0">
            <a:latin typeface="Arial" pitchFamily="34" charset="0"/>
            <a:cs typeface="Arial" pitchFamily="34" charset="0"/>
          </a:endParaRPr>
        </a:p>
      </dgm:t>
    </dgm:pt>
    <dgm:pt modelId="{8C3A5919-3274-4C3F-8CD4-1E0BEEC400C4}" type="parTrans" cxnId="{4636296B-F828-46DA-A68D-6D5D37B76633}">
      <dgm:prSet/>
      <dgm:spPr/>
      <dgm:t>
        <a:bodyPr/>
        <a:lstStyle/>
        <a:p>
          <a:endParaRPr lang="es-GT" sz="2000">
            <a:latin typeface="Arial" pitchFamily="34" charset="0"/>
            <a:cs typeface="Arial" pitchFamily="34" charset="0"/>
          </a:endParaRPr>
        </a:p>
      </dgm:t>
    </dgm:pt>
    <dgm:pt modelId="{202280F1-488B-46DC-8072-F402365B478F}" type="sibTrans" cxnId="{4636296B-F828-46DA-A68D-6D5D37B76633}">
      <dgm:prSet/>
      <dgm:spPr/>
      <dgm:t>
        <a:bodyPr/>
        <a:lstStyle/>
        <a:p>
          <a:endParaRPr lang="es-GT" sz="2000">
            <a:latin typeface="Arial" pitchFamily="34" charset="0"/>
            <a:cs typeface="Arial" pitchFamily="34" charset="0"/>
          </a:endParaRPr>
        </a:p>
      </dgm:t>
    </dgm:pt>
    <dgm:pt modelId="{F8379CEB-34D6-4235-9A0A-847BF188B253}">
      <dgm:prSet phldrT="[Texto]" custT="1"/>
      <dgm:spPr/>
      <dgm:t>
        <a:bodyPr/>
        <a:lstStyle/>
        <a:p>
          <a:r>
            <a:rPr lang="es-GT" sz="2000" dirty="0" smtClean="0">
              <a:latin typeface="Arial" pitchFamily="34" charset="0"/>
              <a:cs typeface="Arial" pitchFamily="34" charset="0"/>
            </a:rPr>
            <a:t>El Camino de los Caminos             </a:t>
          </a:r>
        </a:p>
      </dgm:t>
    </dgm:pt>
    <dgm:pt modelId="{939530F2-6F9F-4399-B8C6-3AB6F241B664}" type="parTrans" cxnId="{3B8A95D0-AAFA-47CD-8B3F-41C1F7C701BA}">
      <dgm:prSet/>
      <dgm:spPr/>
      <dgm:t>
        <a:bodyPr/>
        <a:lstStyle/>
        <a:p>
          <a:endParaRPr lang="es-GT" sz="2000">
            <a:latin typeface="Arial" pitchFamily="34" charset="0"/>
            <a:cs typeface="Arial" pitchFamily="34" charset="0"/>
          </a:endParaRPr>
        </a:p>
      </dgm:t>
    </dgm:pt>
    <dgm:pt modelId="{BE4B58DF-33EC-43F9-BD26-A25C59CD1E31}" type="sibTrans" cxnId="{3B8A95D0-AAFA-47CD-8B3F-41C1F7C701BA}">
      <dgm:prSet/>
      <dgm:spPr/>
      <dgm:t>
        <a:bodyPr/>
        <a:lstStyle/>
        <a:p>
          <a:endParaRPr lang="es-GT" sz="2000">
            <a:latin typeface="Arial" pitchFamily="34" charset="0"/>
            <a:cs typeface="Arial" pitchFamily="34" charset="0"/>
          </a:endParaRPr>
        </a:p>
      </dgm:t>
    </dgm:pt>
    <dgm:pt modelId="{CB430BD5-E47A-4326-B363-D41B3E89F88A}">
      <dgm:prSet phldrT="[Texto]" custT="1"/>
      <dgm:spPr/>
      <dgm:t>
        <a:bodyPr/>
        <a:lstStyle/>
        <a:p>
          <a:r>
            <a:rPr lang="es-GT" sz="2000" dirty="0" smtClean="0">
              <a:latin typeface="Arial" pitchFamily="34" charset="0"/>
              <a:cs typeface="Arial" pitchFamily="34" charset="0"/>
            </a:rPr>
            <a:t>El camino del Empoderamiento Socio-político del sujeto priorizado a nivel territorial </a:t>
          </a:r>
        </a:p>
      </dgm:t>
    </dgm:pt>
    <dgm:pt modelId="{8502CF76-999E-49C9-BFC7-2540DCEBF887}" type="parTrans" cxnId="{F9DE47FF-C470-4430-934C-D0A76EE3AAF6}">
      <dgm:prSet/>
      <dgm:spPr/>
      <dgm:t>
        <a:bodyPr/>
        <a:lstStyle/>
        <a:p>
          <a:endParaRPr lang="es-GT" sz="2000">
            <a:latin typeface="Arial" pitchFamily="34" charset="0"/>
            <a:cs typeface="Arial" pitchFamily="34" charset="0"/>
          </a:endParaRPr>
        </a:p>
      </dgm:t>
    </dgm:pt>
    <dgm:pt modelId="{0B5CA0ED-60D2-4383-90B1-6E3216A9FF1F}" type="sibTrans" cxnId="{F9DE47FF-C470-4430-934C-D0A76EE3AAF6}">
      <dgm:prSet/>
      <dgm:spPr/>
      <dgm:t>
        <a:bodyPr/>
        <a:lstStyle/>
        <a:p>
          <a:endParaRPr lang="es-GT" sz="2000">
            <a:latin typeface="Arial" pitchFamily="34" charset="0"/>
            <a:cs typeface="Arial" pitchFamily="34" charset="0"/>
          </a:endParaRPr>
        </a:p>
      </dgm:t>
    </dgm:pt>
    <dgm:pt modelId="{349E2E2F-DDA4-46D5-ABFA-0A637F5A837F}">
      <dgm:prSet phldrT="[Texto]" custT="1"/>
      <dgm:spPr/>
      <dgm:t>
        <a:bodyPr/>
        <a:lstStyle/>
        <a:p>
          <a:r>
            <a:rPr lang="es-GT" sz="2000" dirty="0" smtClean="0">
              <a:latin typeface="Arial" pitchFamily="34" charset="0"/>
              <a:cs typeface="Arial" pitchFamily="34" charset="0"/>
            </a:rPr>
            <a:t>El Camino del Diálogo y la Concertación para la acción  </a:t>
          </a:r>
        </a:p>
      </dgm:t>
    </dgm:pt>
    <dgm:pt modelId="{700C6B41-D52F-4610-9CD5-551161F7DF57}" type="parTrans" cxnId="{5B677BDB-5D4E-4FD0-AB9E-33A7A1B18EA6}">
      <dgm:prSet/>
      <dgm:spPr/>
      <dgm:t>
        <a:bodyPr/>
        <a:lstStyle/>
        <a:p>
          <a:endParaRPr lang="es-GT" sz="2000">
            <a:latin typeface="Arial" pitchFamily="34" charset="0"/>
            <a:cs typeface="Arial" pitchFamily="34" charset="0"/>
          </a:endParaRPr>
        </a:p>
      </dgm:t>
    </dgm:pt>
    <dgm:pt modelId="{0834B5EF-5CB8-47E2-B2C2-C289A1FB867D}" type="sibTrans" cxnId="{5B677BDB-5D4E-4FD0-AB9E-33A7A1B18EA6}">
      <dgm:prSet/>
      <dgm:spPr/>
      <dgm:t>
        <a:bodyPr/>
        <a:lstStyle/>
        <a:p>
          <a:endParaRPr lang="es-GT" sz="2000">
            <a:latin typeface="Arial" pitchFamily="34" charset="0"/>
            <a:cs typeface="Arial" pitchFamily="34" charset="0"/>
          </a:endParaRPr>
        </a:p>
      </dgm:t>
    </dgm:pt>
    <dgm:pt modelId="{E9DFF76E-F4B2-4FF1-80A7-8ABFB5A0683F}">
      <dgm:prSet phldrT="[Texto]" custT="1"/>
      <dgm:spPr/>
      <dgm:t>
        <a:bodyPr/>
        <a:lstStyle/>
        <a:p>
          <a:r>
            <a:rPr lang="es-GT" sz="2000" dirty="0" smtClean="0">
              <a:latin typeface="Arial" pitchFamily="34" charset="0"/>
              <a:cs typeface="Arial" pitchFamily="34" charset="0"/>
            </a:rPr>
            <a:t>El Camino de la Luz y la Energía        </a:t>
          </a:r>
        </a:p>
      </dgm:t>
    </dgm:pt>
    <dgm:pt modelId="{51DC840D-3D8C-415D-B839-DAC78E35ED5B}" type="parTrans" cxnId="{8F8E5748-05E8-4115-8E50-2B3FB93AE3B1}">
      <dgm:prSet/>
      <dgm:spPr/>
      <dgm:t>
        <a:bodyPr/>
        <a:lstStyle/>
        <a:p>
          <a:endParaRPr lang="es-GT" sz="2000">
            <a:latin typeface="Arial" pitchFamily="34" charset="0"/>
            <a:cs typeface="Arial" pitchFamily="34" charset="0"/>
          </a:endParaRPr>
        </a:p>
      </dgm:t>
    </dgm:pt>
    <dgm:pt modelId="{4497B437-B12B-4E96-8AA8-FDB72EDD7C7B}" type="sibTrans" cxnId="{8F8E5748-05E8-4115-8E50-2B3FB93AE3B1}">
      <dgm:prSet/>
      <dgm:spPr/>
      <dgm:t>
        <a:bodyPr/>
        <a:lstStyle/>
        <a:p>
          <a:endParaRPr lang="es-GT" sz="2000">
            <a:latin typeface="Arial" pitchFamily="34" charset="0"/>
            <a:cs typeface="Arial" pitchFamily="34" charset="0"/>
          </a:endParaRPr>
        </a:p>
      </dgm:t>
    </dgm:pt>
    <dgm:pt modelId="{9891F9C6-25B3-4F1B-B3EC-F57F8CEA1A3A}">
      <dgm:prSet phldrT="[Texto]" custT="1"/>
      <dgm:spPr/>
      <dgm:t>
        <a:bodyPr/>
        <a:lstStyle/>
        <a:p>
          <a:r>
            <a:rPr lang="es-GT" sz="2000" dirty="0" smtClean="0">
              <a:latin typeface="Arial" pitchFamily="34" charset="0"/>
              <a:cs typeface="Arial" pitchFamily="34" charset="0"/>
            </a:rPr>
            <a:t>El Camino de la Inclusión Social    </a:t>
          </a:r>
        </a:p>
      </dgm:t>
    </dgm:pt>
    <dgm:pt modelId="{F8261128-3037-41EB-97F9-9056DD6EA320}" type="sibTrans" cxnId="{9E3A840A-BD9B-4525-A181-CBEC6628A7A9}">
      <dgm:prSet/>
      <dgm:spPr/>
      <dgm:t>
        <a:bodyPr/>
        <a:lstStyle/>
        <a:p>
          <a:endParaRPr lang="es-GT" sz="2000">
            <a:latin typeface="Arial" pitchFamily="34" charset="0"/>
            <a:cs typeface="Arial" pitchFamily="34" charset="0"/>
          </a:endParaRPr>
        </a:p>
      </dgm:t>
    </dgm:pt>
    <dgm:pt modelId="{310648BE-4FBD-4553-800B-A228A91250F1}" type="parTrans" cxnId="{9E3A840A-BD9B-4525-A181-CBEC6628A7A9}">
      <dgm:prSet/>
      <dgm:spPr/>
      <dgm:t>
        <a:bodyPr/>
        <a:lstStyle/>
        <a:p>
          <a:endParaRPr lang="es-GT" sz="2000">
            <a:latin typeface="Arial" pitchFamily="34" charset="0"/>
            <a:cs typeface="Arial" pitchFamily="34" charset="0"/>
          </a:endParaRPr>
        </a:p>
      </dgm:t>
    </dgm:pt>
    <dgm:pt modelId="{4B6792CB-6AAB-40CE-8EF4-1F049923EF6B}">
      <dgm:prSet phldrT="[Texto]" custT="1"/>
      <dgm:spPr/>
      <dgm:t>
        <a:bodyPr/>
        <a:lstStyle/>
        <a:p>
          <a:r>
            <a:rPr lang="es-GT" sz="2000" dirty="0" smtClean="0">
              <a:latin typeface="Arial" pitchFamily="34" charset="0"/>
              <a:cs typeface="Arial" pitchFamily="34" charset="0"/>
            </a:rPr>
            <a:t>El Camino del Emprendimiento y la Inversión para la generación de empleo     </a:t>
          </a:r>
          <a:endParaRPr lang="es-GT" sz="2000" dirty="0">
            <a:latin typeface="Arial" pitchFamily="34" charset="0"/>
            <a:cs typeface="Arial" pitchFamily="34" charset="0"/>
          </a:endParaRPr>
        </a:p>
      </dgm:t>
    </dgm:pt>
    <dgm:pt modelId="{02C2F532-6556-43D7-81D3-D942268CFC1E}" type="sibTrans" cxnId="{0AC9714A-F220-47C0-9A93-8C2E2390F527}">
      <dgm:prSet/>
      <dgm:spPr/>
      <dgm:t>
        <a:bodyPr/>
        <a:lstStyle/>
        <a:p>
          <a:endParaRPr lang="es-GT" sz="2000">
            <a:latin typeface="Arial" pitchFamily="34" charset="0"/>
            <a:cs typeface="Arial" pitchFamily="34" charset="0"/>
          </a:endParaRPr>
        </a:p>
      </dgm:t>
    </dgm:pt>
    <dgm:pt modelId="{9309053D-0606-4B0F-A998-B0E78B1CB5E7}" type="parTrans" cxnId="{0AC9714A-F220-47C0-9A93-8C2E2390F527}">
      <dgm:prSet/>
      <dgm:spPr/>
      <dgm:t>
        <a:bodyPr/>
        <a:lstStyle/>
        <a:p>
          <a:endParaRPr lang="es-GT" sz="2000">
            <a:latin typeface="Arial" pitchFamily="34" charset="0"/>
            <a:cs typeface="Arial" pitchFamily="34" charset="0"/>
          </a:endParaRPr>
        </a:p>
      </dgm:t>
    </dgm:pt>
    <dgm:pt modelId="{9723C507-C4F5-448B-826F-4FD8F3FA8ECA}" type="pres">
      <dgm:prSet presAssocID="{9E26A12E-C4D9-4C38-9F3C-5C23A7FBD5F1}" presName="linear" presStyleCnt="0">
        <dgm:presLayoutVars>
          <dgm:dir/>
          <dgm:animLvl val="lvl"/>
          <dgm:resizeHandles val="exact"/>
        </dgm:presLayoutVars>
      </dgm:prSet>
      <dgm:spPr/>
      <dgm:t>
        <a:bodyPr/>
        <a:lstStyle/>
        <a:p>
          <a:endParaRPr lang="es-GT"/>
        </a:p>
      </dgm:t>
    </dgm:pt>
    <dgm:pt modelId="{896DF5FB-C7B0-44A9-A1C7-7522F99725E4}" type="pres">
      <dgm:prSet presAssocID="{77B2B252-4B62-446B-BFF8-DC4B61782B40}" presName="parentLin" presStyleCnt="0"/>
      <dgm:spPr/>
    </dgm:pt>
    <dgm:pt modelId="{1259DE4A-4E87-4DC8-B52E-CA6AC76295AC}" type="pres">
      <dgm:prSet presAssocID="{77B2B252-4B62-446B-BFF8-DC4B61782B40}" presName="parentLeftMargin" presStyleLbl="node1" presStyleIdx="0" presStyleCnt="7"/>
      <dgm:spPr/>
      <dgm:t>
        <a:bodyPr/>
        <a:lstStyle/>
        <a:p>
          <a:endParaRPr lang="es-GT"/>
        </a:p>
      </dgm:t>
    </dgm:pt>
    <dgm:pt modelId="{23C826B7-D04C-4123-948A-F7F71368A4C1}" type="pres">
      <dgm:prSet presAssocID="{77B2B252-4B62-446B-BFF8-DC4B61782B40}" presName="parentText" presStyleLbl="node1" presStyleIdx="0" presStyleCnt="7">
        <dgm:presLayoutVars>
          <dgm:chMax val="0"/>
          <dgm:bulletEnabled val="1"/>
        </dgm:presLayoutVars>
      </dgm:prSet>
      <dgm:spPr/>
      <dgm:t>
        <a:bodyPr/>
        <a:lstStyle/>
        <a:p>
          <a:endParaRPr lang="es-GT"/>
        </a:p>
      </dgm:t>
    </dgm:pt>
    <dgm:pt modelId="{E461FBB8-C53A-4EEB-8F8A-BC5215EC0736}" type="pres">
      <dgm:prSet presAssocID="{77B2B252-4B62-446B-BFF8-DC4B61782B40}" presName="negativeSpace" presStyleCnt="0"/>
      <dgm:spPr/>
    </dgm:pt>
    <dgm:pt modelId="{9127ACC4-8BEC-4CCB-8E7E-1591B0BE96A8}" type="pres">
      <dgm:prSet presAssocID="{77B2B252-4B62-446B-BFF8-DC4B61782B40}" presName="childText" presStyleLbl="conFgAcc1" presStyleIdx="0" presStyleCnt="7">
        <dgm:presLayoutVars>
          <dgm:bulletEnabled val="1"/>
        </dgm:presLayoutVars>
      </dgm:prSet>
      <dgm:spPr/>
    </dgm:pt>
    <dgm:pt modelId="{1559FCAE-FA7F-40DE-9F41-2EAFD9893640}" type="pres">
      <dgm:prSet presAssocID="{202280F1-488B-46DC-8072-F402365B478F}" presName="spaceBetweenRectangles" presStyleCnt="0"/>
      <dgm:spPr/>
    </dgm:pt>
    <dgm:pt modelId="{8214D1E5-5E82-40AF-96D1-FE3B5FE9A893}" type="pres">
      <dgm:prSet presAssocID="{4B6792CB-6AAB-40CE-8EF4-1F049923EF6B}" presName="parentLin" presStyleCnt="0"/>
      <dgm:spPr/>
    </dgm:pt>
    <dgm:pt modelId="{9CB4E600-ED60-4C66-80A3-08AA0DB3F730}" type="pres">
      <dgm:prSet presAssocID="{4B6792CB-6AAB-40CE-8EF4-1F049923EF6B}" presName="parentLeftMargin" presStyleLbl="node1" presStyleIdx="0" presStyleCnt="7"/>
      <dgm:spPr/>
      <dgm:t>
        <a:bodyPr/>
        <a:lstStyle/>
        <a:p>
          <a:endParaRPr lang="es-GT"/>
        </a:p>
      </dgm:t>
    </dgm:pt>
    <dgm:pt modelId="{40339C78-F8A3-4C4D-BBBF-27E8070E95C5}" type="pres">
      <dgm:prSet presAssocID="{4B6792CB-6AAB-40CE-8EF4-1F049923EF6B}" presName="parentText" presStyleLbl="node1" presStyleIdx="1" presStyleCnt="7">
        <dgm:presLayoutVars>
          <dgm:chMax val="0"/>
          <dgm:bulletEnabled val="1"/>
        </dgm:presLayoutVars>
      </dgm:prSet>
      <dgm:spPr/>
      <dgm:t>
        <a:bodyPr/>
        <a:lstStyle/>
        <a:p>
          <a:endParaRPr lang="es-GT"/>
        </a:p>
      </dgm:t>
    </dgm:pt>
    <dgm:pt modelId="{E398FB3C-947D-4C8E-A732-1ADC4CFFF198}" type="pres">
      <dgm:prSet presAssocID="{4B6792CB-6AAB-40CE-8EF4-1F049923EF6B}" presName="negativeSpace" presStyleCnt="0"/>
      <dgm:spPr/>
    </dgm:pt>
    <dgm:pt modelId="{D27AFBEC-8519-40E0-ABC2-E9DFA7785B32}" type="pres">
      <dgm:prSet presAssocID="{4B6792CB-6AAB-40CE-8EF4-1F049923EF6B}" presName="childText" presStyleLbl="conFgAcc1" presStyleIdx="1" presStyleCnt="7">
        <dgm:presLayoutVars>
          <dgm:bulletEnabled val="1"/>
        </dgm:presLayoutVars>
      </dgm:prSet>
      <dgm:spPr/>
    </dgm:pt>
    <dgm:pt modelId="{23EBA4A4-28A8-4318-832D-085E93CB06A9}" type="pres">
      <dgm:prSet presAssocID="{02C2F532-6556-43D7-81D3-D942268CFC1E}" presName="spaceBetweenRectangles" presStyleCnt="0"/>
      <dgm:spPr/>
    </dgm:pt>
    <dgm:pt modelId="{60018769-DD2A-49D4-8F8A-A1A626E4DC87}" type="pres">
      <dgm:prSet presAssocID="{9891F9C6-25B3-4F1B-B3EC-F57F8CEA1A3A}" presName="parentLin" presStyleCnt="0"/>
      <dgm:spPr/>
    </dgm:pt>
    <dgm:pt modelId="{CCC85832-9D7C-4292-81D5-550C2C38C0EB}" type="pres">
      <dgm:prSet presAssocID="{9891F9C6-25B3-4F1B-B3EC-F57F8CEA1A3A}" presName="parentLeftMargin" presStyleLbl="node1" presStyleIdx="1" presStyleCnt="7"/>
      <dgm:spPr/>
      <dgm:t>
        <a:bodyPr/>
        <a:lstStyle/>
        <a:p>
          <a:endParaRPr lang="es-GT"/>
        </a:p>
      </dgm:t>
    </dgm:pt>
    <dgm:pt modelId="{66F1D46D-8D4D-487D-827C-B0E18F721949}" type="pres">
      <dgm:prSet presAssocID="{9891F9C6-25B3-4F1B-B3EC-F57F8CEA1A3A}" presName="parentText" presStyleLbl="node1" presStyleIdx="2" presStyleCnt="7">
        <dgm:presLayoutVars>
          <dgm:chMax val="0"/>
          <dgm:bulletEnabled val="1"/>
        </dgm:presLayoutVars>
      </dgm:prSet>
      <dgm:spPr/>
      <dgm:t>
        <a:bodyPr/>
        <a:lstStyle/>
        <a:p>
          <a:endParaRPr lang="es-GT"/>
        </a:p>
      </dgm:t>
    </dgm:pt>
    <dgm:pt modelId="{8EF45235-7B57-44A0-9EB2-2C9204CB9783}" type="pres">
      <dgm:prSet presAssocID="{9891F9C6-25B3-4F1B-B3EC-F57F8CEA1A3A}" presName="negativeSpace" presStyleCnt="0"/>
      <dgm:spPr/>
    </dgm:pt>
    <dgm:pt modelId="{B4F878ED-A58C-44DE-B11A-F451D342D0ED}" type="pres">
      <dgm:prSet presAssocID="{9891F9C6-25B3-4F1B-B3EC-F57F8CEA1A3A}" presName="childText" presStyleLbl="conFgAcc1" presStyleIdx="2" presStyleCnt="7">
        <dgm:presLayoutVars>
          <dgm:bulletEnabled val="1"/>
        </dgm:presLayoutVars>
      </dgm:prSet>
      <dgm:spPr/>
    </dgm:pt>
    <dgm:pt modelId="{7C890E19-F961-4834-AEC0-D069B9B38D38}" type="pres">
      <dgm:prSet presAssocID="{F8261128-3037-41EB-97F9-9056DD6EA320}" presName="spaceBetweenRectangles" presStyleCnt="0"/>
      <dgm:spPr/>
    </dgm:pt>
    <dgm:pt modelId="{D171483D-9820-4153-A67C-3E36D63A7E1D}" type="pres">
      <dgm:prSet presAssocID="{F8379CEB-34D6-4235-9A0A-847BF188B253}" presName="parentLin" presStyleCnt="0"/>
      <dgm:spPr/>
    </dgm:pt>
    <dgm:pt modelId="{F33DD8EE-0E3E-4533-924B-2F1585D6FE5A}" type="pres">
      <dgm:prSet presAssocID="{F8379CEB-34D6-4235-9A0A-847BF188B253}" presName="parentLeftMargin" presStyleLbl="node1" presStyleIdx="2" presStyleCnt="7"/>
      <dgm:spPr/>
      <dgm:t>
        <a:bodyPr/>
        <a:lstStyle/>
        <a:p>
          <a:endParaRPr lang="es-GT"/>
        </a:p>
      </dgm:t>
    </dgm:pt>
    <dgm:pt modelId="{D1C16BE0-60B3-4678-B8E2-0C58DA0DEDD1}" type="pres">
      <dgm:prSet presAssocID="{F8379CEB-34D6-4235-9A0A-847BF188B253}" presName="parentText" presStyleLbl="node1" presStyleIdx="3" presStyleCnt="7">
        <dgm:presLayoutVars>
          <dgm:chMax val="0"/>
          <dgm:bulletEnabled val="1"/>
        </dgm:presLayoutVars>
      </dgm:prSet>
      <dgm:spPr/>
      <dgm:t>
        <a:bodyPr/>
        <a:lstStyle/>
        <a:p>
          <a:endParaRPr lang="es-GT"/>
        </a:p>
      </dgm:t>
    </dgm:pt>
    <dgm:pt modelId="{8894138F-A6E0-4409-A83E-D24795FFAFD3}" type="pres">
      <dgm:prSet presAssocID="{F8379CEB-34D6-4235-9A0A-847BF188B253}" presName="negativeSpace" presStyleCnt="0"/>
      <dgm:spPr/>
    </dgm:pt>
    <dgm:pt modelId="{410B2A3E-368A-42EE-911E-26BB83E63176}" type="pres">
      <dgm:prSet presAssocID="{F8379CEB-34D6-4235-9A0A-847BF188B253}" presName="childText" presStyleLbl="conFgAcc1" presStyleIdx="3" presStyleCnt="7">
        <dgm:presLayoutVars>
          <dgm:bulletEnabled val="1"/>
        </dgm:presLayoutVars>
      </dgm:prSet>
      <dgm:spPr/>
      <dgm:t>
        <a:bodyPr/>
        <a:lstStyle/>
        <a:p>
          <a:endParaRPr lang="es-GT"/>
        </a:p>
      </dgm:t>
    </dgm:pt>
    <dgm:pt modelId="{56CABD6E-62A8-4CC5-9453-914F5DFA8930}" type="pres">
      <dgm:prSet presAssocID="{BE4B58DF-33EC-43F9-BD26-A25C59CD1E31}" presName="spaceBetweenRectangles" presStyleCnt="0"/>
      <dgm:spPr/>
    </dgm:pt>
    <dgm:pt modelId="{775B94AF-727B-4A4F-AE2B-229E0F6BF2F3}" type="pres">
      <dgm:prSet presAssocID="{CB430BD5-E47A-4326-B363-D41B3E89F88A}" presName="parentLin" presStyleCnt="0"/>
      <dgm:spPr/>
    </dgm:pt>
    <dgm:pt modelId="{B1335ECD-9C26-41DD-9D1C-A58347B1797F}" type="pres">
      <dgm:prSet presAssocID="{CB430BD5-E47A-4326-B363-D41B3E89F88A}" presName="parentLeftMargin" presStyleLbl="node1" presStyleIdx="3" presStyleCnt="7"/>
      <dgm:spPr/>
      <dgm:t>
        <a:bodyPr/>
        <a:lstStyle/>
        <a:p>
          <a:endParaRPr lang="es-GT"/>
        </a:p>
      </dgm:t>
    </dgm:pt>
    <dgm:pt modelId="{9AE349AF-3A0D-4CD8-881F-2239AD9A7315}" type="pres">
      <dgm:prSet presAssocID="{CB430BD5-E47A-4326-B363-D41B3E89F88A}" presName="parentText" presStyleLbl="node1" presStyleIdx="4" presStyleCnt="7">
        <dgm:presLayoutVars>
          <dgm:chMax val="0"/>
          <dgm:bulletEnabled val="1"/>
        </dgm:presLayoutVars>
      </dgm:prSet>
      <dgm:spPr/>
      <dgm:t>
        <a:bodyPr/>
        <a:lstStyle/>
        <a:p>
          <a:endParaRPr lang="es-GT"/>
        </a:p>
      </dgm:t>
    </dgm:pt>
    <dgm:pt modelId="{35EADEFC-58D4-4717-88DB-97638F7578F4}" type="pres">
      <dgm:prSet presAssocID="{CB430BD5-E47A-4326-B363-D41B3E89F88A}" presName="negativeSpace" presStyleCnt="0"/>
      <dgm:spPr/>
    </dgm:pt>
    <dgm:pt modelId="{F480C930-60F4-4272-B58E-FCD00DB5347B}" type="pres">
      <dgm:prSet presAssocID="{CB430BD5-E47A-4326-B363-D41B3E89F88A}" presName="childText" presStyleLbl="conFgAcc1" presStyleIdx="4" presStyleCnt="7" custLinFactY="257805" custLinFactNeighborX="76504" custLinFactNeighborY="300000">
        <dgm:presLayoutVars>
          <dgm:bulletEnabled val="1"/>
        </dgm:presLayoutVars>
      </dgm:prSet>
      <dgm:spPr/>
      <dgm:t>
        <a:bodyPr/>
        <a:lstStyle/>
        <a:p>
          <a:endParaRPr lang="es-GT"/>
        </a:p>
      </dgm:t>
    </dgm:pt>
    <dgm:pt modelId="{B9682562-A2ED-4764-BE2F-000E67E095E6}" type="pres">
      <dgm:prSet presAssocID="{0B5CA0ED-60D2-4383-90B1-6E3216A9FF1F}" presName="spaceBetweenRectangles" presStyleCnt="0"/>
      <dgm:spPr/>
    </dgm:pt>
    <dgm:pt modelId="{ADDD6625-0E47-4E5A-82DA-03282C263EE6}" type="pres">
      <dgm:prSet presAssocID="{349E2E2F-DDA4-46D5-ABFA-0A637F5A837F}" presName="parentLin" presStyleCnt="0"/>
      <dgm:spPr/>
    </dgm:pt>
    <dgm:pt modelId="{9B3D9639-8C2E-4AD0-B876-C9799C5C3B03}" type="pres">
      <dgm:prSet presAssocID="{349E2E2F-DDA4-46D5-ABFA-0A637F5A837F}" presName="parentLeftMargin" presStyleLbl="node1" presStyleIdx="4" presStyleCnt="7"/>
      <dgm:spPr/>
      <dgm:t>
        <a:bodyPr/>
        <a:lstStyle/>
        <a:p>
          <a:endParaRPr lang="es-GT"/>
        </a:p>
      </dgm:t>
    </dgm:pt>
    <dgm:pt modelId="{C2F5C10A-C0B7-4535-AB59-F0ADE9120CDC}" type="pres">
      <dgm:prSet presAssocID="{349E2E2F-DDA4-46D5-ABFA-0A637F5A837F}" presName="parentText" presStyleLbl="node1" presStyleIdx="5" presStyleCnt="7">
        <dgm:presLayoutVars>
          <dgm:chMax val="0"/>
          <dgm:bulletEnabled val="1"/>
        </dgm:presLayoutVars>
      </dgm:prSet>
      <dgm:spPr/>
      <dgm:t>
        <a:bodyPr/>
        <a:lstStyle/>
        <a:p>
          <a:endParaRPr lang="es-GT"/>
        </a:p>
      </dgm:t>
    </dgm:pt>
    <dgm:pt modelId="{F7B44640-3A67-48C3-9E04-E4D1B234EF16}" type="pres">
      <dgm:prSet presAssocID="{349E2E2F-DDA4-46D5-ABFA-0A637F5A837F}" presName="negativeSpace" presStyleCnt="0"/>
      <dgm:spPr/>
    </dgm:pt>
    <dgm:pt modelId="{04827CDA-E797-480A-99DF-D638E92C40A1}" type="pres">
      <dgm:prSet presAssocID="{349E2E2F-DDA4-46D5-ABFA-0A637F5A837F}" presName="childText" presStyleLbl="conFgAcc1" presStyleIdx="5" presStyleCnt="7">
        <dgm:presLayoutVars>
          <dgm:bulletEnabled val="1"/>
        </dgm:presLayoutVars>
      </dgm:prSet>
      <dgm:spPr/>
      <dgm:t>
        <a:bodyPr/>
        <a:lstStyle/>
        <a:p>
          <a:endParaRPr lang="es-GT"/>
        </a:p>
      </dgm:t>
    </dgm:pt>
    <dgm:pt modelId="{E008CA4C-428A-4791-A135-449362B4D632}" type="pres">
      <dgm:prSet presAssocID="{0834B5EF-5CB8-47E2-B2C2-C289A1FB867D}" presName="spaceBetweenRectangles" presStyleCnt="0"/>
      <dgm:spPr/>
    </dgm:pt>
    <dgm:pt modelId="{BDC5F9A4-0DE4-4754-9598-887E2EAA70A0}" type="pres">
      <dgm:prSet presAssocID="{E9DFF76E-F4B2-4FF1-80A7-8ABFB5A0683F}" presName="parentLin" presStyleCnt="0"/>
      <dgm:spPr/>
    </dgm:pt>
    <dgm:pt modelId="{A7A3E853-8531-433C-AB60-5F403D3FA3B5}" type="pres">
      <dgm:prSet presAssocID="{E9DFF76E-F4B2-4FF1-80A7-8ABFB5A0683F}" presName="parentLeftMargin" presStyleLbl="node1" presStyleIdx="5" presStyleCnt="7"/>
      <dgm:spPr/>
      <dgm:t>
        <a:bodyPr/>
        <a:lstStyle/>
        <a:p>
          <a:endParaRPr lang="es-GT"/>
        </a:p>
      </dgm:t>
    </dgm:pt>
    <dgm:pt modelId="{6666C060-F6D4-495C-A91C-B374BB2E41AE}" type="pres">
      <dgm:prSet presAssocID="{E9DFF76E-F4B2-4FF1-80A7-8ABFB5A0683F}" presName="parentText" presStyleLbl="node1" presStyleIdx="6" presStyleCnt="7">
        <dgm:presLayoutVars>
          <dgm:chMax val="0"/>
          <dgm:bulletEnabled val="1"/>
        </dgm:presLayoutVars>
      </dgm:prSet>
      <dgm:spPr/>
      <dgm:t>
        <a:bodyPr/>
        <a:lstStyle/>
        <a:p>
          <a:endParaRPr lang="es-GT"/>
        </a:p>
      </dgm:t>
    </dgm:pt>
    <dgm:pt modelId="{A326B0B6-FE8D-4ED0-BA43-810914273B9E}" type="pres">
      <dgm:prSet presAssocID="{E9DFF76E-F4B2-4FF1-80A7-8ABFB5A0683F}" presName="negativeSpace" presStyleCnt="0"/>
      <dgm:spPr/>
    </dgm:pt>
    <dgm:pt modelId="{F4FE4E5D-99BF-4030-801A-46D716A4A8E5}" type="pres">
      <dgm:prSet presAssocID="{E9DFF76E-F4B2-4FF1-80A7-8ABFB5A0683F}" presName="childText" presStyleLbl="conFgAcc1" presStyleIdx="6" presStyleCnt="7">
        <dgm:presLayoutVars>
          <dgm:bulletEnabled val="1"/>
        </dgm:presLayoutVars>
      </dgm:prSet>
      <dgm:spPr/>
      <dgm:extLst>
        <a:ext uri="{E40237B7-FDA0-4F09-8148-C483321AD2D9}">
          <dgm14:cNvPr xmlns:dgm14="http://schemas.microsoft.com/office/drawing/2010/diagram" xmlns="" id="0" name="">
            <a:hlinkClick xmlns:r="http://schemas.openxmlformats.org/officeDocument/2006/relationships" r:id="rId1" action="ppaction://hlinkfile"/>
          </dgm14:cNvPr>
        </a:ext>
      </dgm:extLst>
    </dgm:pt>
  </dgm:ptLst>
  <dgm:cxnLst>
    <dgm:cxn modelId="{9C5F47C6-22BF-488F-A822-2EE9DCA47EFD}" type="presOf" srcId="{349E2E2F-DDA4-46D5-ABFA-0A637F5A837F}" destId="{9B3D9639-8C2E-4AD0-B876-C9799C5C3B03}" srcOrd="0" destOrd="0" presId="urn:microsoft.com/office/officeart/2005/8/layout/list1"/>
    <dgm:cxn modelId="{2465434D-40E2-4582-929A-640CC95C7383}" type="presOf" srcId="{9E26A12E-C4D9-4C38-9F3C-5C23A7FBD5F1}" destId="{9723C507-C4F5-448B-826F-4FD8F3FA8ECA}" srcOrd="0" destOrd="0" presId="urn:microsoft.com/office/officeart/2005/8/layout/list1"/>
    <dgm:cxn modelId="{F9DE47FF-C470-4430-934C-D0A76EE3AAF6}" srcId="{9E26A12E-C4D9-4C38-9F3C-5C23A7FBD5F1}" destId="{CB430BD5-E47A-4326-B363-D41B3E89F88A}" srcOrd="4" destOrd="0" parTransId="{8502CF76-999E-49C9-BFC7-2540DCEBF887}" sibTransId="{0B5CA0ED-60D2-4383-90B1-6E3216A9FF1F}"/>
    <dgm:cxn modelId="{6450EEE1-37A2-448E-BBC1-A790C6EB6B58}" type="presOf" srcId="{77B2B252-4B62-446B-BFF8-DC4B61782B40}" destId="{23C826B7-D04C-4123-948A-F7F71368A4C1}" srcOrd="1" destOrd="0" presId="urn:microsoft.com/office/officeart/2005/8/layout/list1"/>
    <dgm:cxn modelId="{0AC9714A-F220-47C0-9A93-8C2E2390F527}" srcId="{9E26A12E-C4D9-4C38-9F3C-5C23A7FBD5F1}" destId="{4B6792CB-6AAB-40CE-8EF4-1F049923EF6B}" srcOrd="1" destOrd="0" parTransId="{9309053D-0606-4B0F-A998-B0E78B1CB5E7}" sibTransId="{02C2F532-6556-43D7-81D3-D942268CFC1E}"/>
    <dgm:cxn modelId="{8F8E5748-05E8-4115-8E50-2B3FB93AE3B1}" srcId="{9E26A12E-C4D9-4C38-9F3C-5C23A7FBD5F1}" destId="{E9DFF76E-F4B2-4FF1-80A7-8ABFB5A0683F}" srcOrd="6" destOrd="0" parTransId="{51DC840D-3D8C-415D-B839-DAC78E35ED5B}" sibTransId="{4497B437-B12B-4E96-8AA8-FDB72EDD7C7B}"/>
    <dgm:cxn modelId="{6CF24EB8-4EDB-4FA5-B808-CBACA86F85BF}" type="presOf" srcId="{E9DFF76E-F4B2-4FF1-80A7-8ABFB5A0683F}" destId="{A7A3E853-8531-433C-AB60-5F403D3FA3B5}" srcOrd="0" destOrd="0" presId="urn:microsoft.com/office/officeart/2005/8/layout/list1"/>
    <dgm:cxn modelId="{4636296B-F828-46DA-A68D-6D5D37B76633}" srcId="{9E26A12E-C4D9-4C38-9F3C-5C23A7FBD5F1}" destId="{77B2B252-4B62-446B-BFF8-DC4B61782B40}" srcOrd="0" destOrd="0" parTransId="{8C3A5919-3274-4C3F-8CD4-1E0BEEC400C4}" sibTransId="{202280F1-488B-46DC-8072-F402365B478F}"/>
    <dgm:cxn modelId="{3A1AF402-0E25-4428-AA79-F29C7523191D}" type="presOf" srcId="{4B6792CB-6AAB-40CE-8EF4-1F049923EF6B}" destId="{40339C78-F8A3-4C4D-BBBF-27E8070E95C5}" srcOrd="1" destOrd="0" presId="urn:microsoft.com/office/officeart/2005/8/layout/list1"/>
    <dgm:cxn modelId="{727F2C38-333E-4E76-A7DC-12CF1225EE27}" type="presOf" srcId="{F8379CEB-34D6-4235-9A0A-847BF188B253}" destId="{D1C16BE0-60B3-4678-B8E2-0C58DA0DEDD1}" srcOrd="1" destOrd="0" presId="urn:microsoft.com/office/officeart/2005/8/layout/list1"/>
    <dgm:cxn modelId="{691FA844-59CA-4452-881B-E5500729B4A4}" type="presOf" srcId="{4B6792CB-6AAB-40CE-8EF4-1F049923EF6B}" destId="{9CB4E600-ED60-4C66-80A3-08AA0DB3F730}" srcOrd="0" destOrd="0" presId="urn:microsoft.com/office/officeart/2005/8/layout/list1"/>
    <dgm:cxn modelId="{E0CF6C64-C9E7-4F1E-99FE-6977261D49DD}" type="presOf" srcId="{F8379CEB-34D6-4235-9A0A-847BF188B253}" destId="{F33DD8EE-0E3E-4533-924B-2F1585D6FE5A}" srcOrd="0" destOrd="0" presId="urn:microsoft.com/office/officeart/2005/8/layout/list1"/>
    <dgm:cxn modelId="{76360231-DADC-4874-B8DE-E553FD8FB86C}" type="presOf" srcId="{9891F9C6-25B3-4F1B-B3EC-F57F8CEA1A3A}" destId="{66F1D46D-8D4D-487D-827C-B0E18F721949}" srcOrd="1" destOrd="0" presId="urn:microsoft.com/office/officeart/2005/8/layout/list1"/>
    <dgm:cxn modelId="{3B8A95D0-AAFA-47CD-8B3F-41C1F7C701BA}" srcId="{9E26A12E-C4D9-4C38-9F3C-5C23A7FBD5F1}" destId="{F8379CEB-34D6-4235-9A0A-847BF188B253}" srcOrd="3" destOrd="0" parTransId="{939530F2-6F9F-4399-B8C6-3AB6F241B664}" sibTransId="{BE4B58DF-33EC-43F9-BD26-A25C59CD1E31}"/>
    <dgm:cxn modelId="{5B677BDB-5D4E-4FD0-AB9E-33A7A1B18EA6}" srcId="{9E26A12E-C4D9-4C38-9F3C-5C23A7FBD5F1}" destId="{349E2E2F-DDA4-46D5-ABFA-0A637F5A837F}" srcOrd="5" destOrd="0" parTransId="{700C6B41-D52F-4610-9CD5-551161F7DF57}" sibTransId="{0834B5EF-5CB8-47E2-B2C2-C289A1FB867D}"/>
    <dgm:cxn modelId="{806C070D-30CB-4A0B-AD41-3AA07B26A313}" type="presOf" srcId="{CB430BD5-E47A-4326-B363-D41B3E89F88A}" destId="{9AE349AF-3A0D-4CD8-881F-2239AD9A7315}" srcOrd="1" destOrd="0" presId="urn:microsoft.com/office/officeart/2005/8/layout/list1"/>
    <dgm:cxn modelId="{CFEC7429-1924-4401-98B4-63C956D6F881}" type="presOf" srcId="{CB430BD5-E47A-4326-B363-D41B3E89F88A}" destId="{B1335ECD-9C26-41DD-9D1C-A58347B1797F}" srcOrd="0" destOrd="0" presId="urn:microsoft.com/office/officeart/2005/8/layout/list1"/>
    <dgm:cxn modelId="{F688C8B4-5174-4B82-853D-748106E32314}" type="presOf" srcId="{9891F9C6-25B3-4F1B-B3EC-F57F8CEA1A3A}" destId="{CCC85832-9D7C-4292-81D5-550C2C38C0EB}" srcOrd="0" destOrd="0" presId="urn:microsoft.com/office/officeart/2005/8/layout/list1"/>
    <dgm:cxn modelId="{9E3A840A-BD9B-4525-A181-CBEC6628A7A9}" srcId="{9E26A12E-C4D9-4C38-9F3C-5C23A7FBD5F1}" destId="{9891F9C6-25B3-4F1B-B3EC-F57F8CEA1A3A}" srcOrd="2" destOrd="0" parTransId="{310648BE-4FBD-4553-800B-A228A91250F1}" sibTransId="{F8261128-3037-41EB-97F9-9056DD6EA320}"/>
    <dgm:cxn modelId="{B2D2D03E-3CA9-4DE9-9D85-46D771EBD681}" type="presOf" srcId="{77B2B252-4B62-446B-BFF8-DC4B61782B40}" destId="{1259DE4A-4E87-4DC8-B52E-CA6AC76295AC}" srcOrd="0" destOrd="0" presId="urn:microsoft.com/office/officeart/2005/8/layout/list1"/>
    <dgm:cxn modelId="{AC5ECEA5-DC5B-4F5B-90D5-0FC7648A430A}" type="presOf" srcId="{349E2E2F-DDA4-46D5-ABFA-0A637F5A837F}" destId="{C2F5C10A-C0B7-4535-AB59-F0ADE9120CDC}" srcOrd="1" destOrd="0" presId="urn:microsoft.com/office/officeart/2005/8/layout/list1"/>
    <dgm:cxn modelId="{7FC91869-B2F6-4CAE-8136-34D38454D237}" type="presOf" srcId="{E9DFF76E-F4B2-4FF1-80A7-8ABFB5A0683F}" destId="{6666C060-F6D4-495C-A91C-B374BB2E41AE}" srcOrd="1" destOrd="0" presId="urn:microsoft.com/office/officeart/2005/8/layout/list1"/>
    <dgm:cxn modelId="{196161CA-FC83-464A-8D69-512E88C670DD}" type="presParOf" srcId="{9723C507-C4F5-448B-826F-4FD8F3FA8ECA}" destId="{896DF5FB-C7B0-44A9-A1C7-7522F99725E4}" srcOrd="0" destOrd="0" presId="urn:microsoft.com/office/officeart/2005/8/layout/list1"/>
    <dgm:cxn modelId="{8F2AB4FB-3E4E-41C9-81A2-C0ACBD8AFC56}" type="presParOf" srcId="{896DF5FB-C7B0-44A9-A1C7-7522F99725E4}" destId="{1259DE4A-4E87-4DC8-B52E-CA6AC76295AC}" srcOrd="0" destOrd="0" presId="urn:microsoft.com/office/officeart/2005/8/layout/list1"/>
    <dgm:cxn modelId="{E0EFBC66-45D8-4CD5-AF82-66E8ADD77DAD}" type="presParOf" srcId="{896DF5FB-C7B0-44A9-A1C7-7522F99725E4}" destId="{23C826B7-D04C-4123-948A-F7F71368A4C1}" srcOrd="1" destOrd="0" presId="urn:microsoft.com/office/officeart/2005/8/layout/list1"/>
    <dgm:cxn modelId="{B53F38E0-F9D3-4347-B3A4-CC3F2247828C}" type="presParOf" srcId="{9723C507-C4F5-448B-826F-4FD8F3FA8ECA}" destId="{E461FBB8-C53A-4EEB-8F8A-BC5215EC0736}" srcOrd="1" destOrd="0" presId="urn:microsoft.com/office/officeart/2005/8/layout/list1"/>
    <dgm:cxn modelId="{17F975BB-36FD-4B97-BB8F-CA26F3AFEB14}" type="presParOf" srcId="{9723C507-C4F5-448B-826F-4FD8F3FA8ECA}" destId="{9127ACC4-8BEC-4CCB-8E7E-1591B0BE96A8}" srcOrd="2" destOrd="0" presId="urn:microsoft.com/office/officeart/2005/8/layout/list1"/>
    <dgm:cxn modelId="{6A5EFF7B-4CC1-4BA7-9951-F53586DB80DB}" type="presParOf" srcId="{9723C507-C4F5-448B-826F-4FD8F3FA8ECA}" destId="{1559FCAE-FA7F-40DE-9F41-2EAFD9893640}" srcOrd="3" destOrd="0" presId="urn:microsoft.com/office/officeart/2005/8/layout/list1"/>
    <dgm:cxn modelId="{6D6DCF23-4977-4100-94DE-36E1FF437AE6}" type="presParOf" srcId="{9723C507-C4F5-448B-826F-4FD8F3FA8ECA}" destId="{8214D1E5-5E82-40AF-96D1-FE3B5FE9A893}" srcOrd="4" destOrd="0" presId="urn:microsoft.com/office/officeart/2005/8/layout/list1"/>
    <dgm:cxn modelId="{00ADE128-6D9D-4876-808A-1E38F086CDC9}" type="presParOf" srcId="{8214D1E5-5E82-40AF-96D1-FE3B5FE9A893}" destId="{9CB4E600-ED60-4C66-80A3-08AA0DB3F730}" srcOrd="0" destOrd="0" presId="urn:microsoft.com/office/officeart/2005/8/layout/list1"/>
    <dgm:cxn modelId="{3956713A-7E42-4A4A-9ADE-9F791D7F071E}" type="presParOf" srcId="{8214D1E5-5E82-40AF-96D1-FE3B5FE9A893}" destId="{40339C78-F8A3-4C4D-BBBF-27E8070E95C5}" srcOrd="1" destOrd="0" presId="urn:microsoft.com/office/officeart/2005/8/layout/list1"/>
    <dgm:cxn modelId="{D5BA1467-36DA-4F2E-B1C8-456821C3F557}" type="presParOf" srcId="{9723C507-C4F5-448B-826F-4FD8F3FA8ECA}" destId="{E398FB3C-947D-4C8E-A732-1ADC4CFFF198}" srcOrd="5" destOrd="0" presId="urn:microsoft.com/office/officeart/2005/8/layout/list1"/>
    <dgm:cxn modelId="{A0B6037E-8E8B-4B9D-A87D-A7DD97895857}" type="presParOf" srcId="{9723C507-C4F5-448B-826F-4FD8F3FA8ECA}" destId="{D27AFBEC-8519-40E0-ABC2-E9DFA7785B32}" srcOrd="6" destOrd="0" presId="urn:microsoft.com/office/officeart/2005/8/layout/list1"/>
    <dgm:cxn modelId="{B0FA0674-3750-4A1A-9176-F059E194E614}" type="presParOf" srcId="{9723C507-C4F5-448B-826F-4FD8F3FA8ECA}" destId="{23EBA4A4-28A8-4318-832D-085E93CB06A9}" srcOrd="7" destOrd="0" presId="urn:microsoft.com/office/officeart/2005/8/layout/list1"/>
    <dgm:cxn modelId="{3AB431EC-F103-4B74-AED5-D7A8F12D8D27}" type="presParOf" srcId="{9723C507-C4F5-448B-826F-4FD8F3FA8ECA}" destId="{60018769-DD2A-49D4-8F8A-A1A626E4DC87}" srcOrd="8" destOrd="0" presId="urn:microsoft.com/office/officeart/2005/8/layout/list1"/>
    <dgm:cxn modelId="{D510E2CE-4AAE-4AA2-8DF6-0C8DDD64BDF4}" type="presParOf" srcId="{60018769-DD2A-49D4-8F8A-A1A626E4DC87}" destId="{CCC85832-9D7C-4292-81D5-550C2C38C0EB}" srcOrd="0" destOrd="0" presId="urn:microsoft.com/office/officeart/2005/8/layout/list1"/>
    <dgm:cxn modelId="{45B950AB-F18E-4259-8E0F-4C15C957283D}" type="presParOf" srcId="{60018769-DD2A-49D4-8F8A-A1A626E4DC87}" destId="{66F1D46D-8D4D-487D-827C-B0E18F721949}" srcOrd="1" destOrd="0" presId="urn:microsoft.com/office/officeart/2005/8/layout/list1"/>
    <dgm:cxn modelId="{EFC43F57-8B86-47EB-A5A5-CCF890633948}" type="presParOf" srcId="{9723C507-C4F5-448B-826F-4FD8F3FA8ECA}" destId="{8EF45235-7B57-44A0-9EB2-2C9204CB9783}" srcOrd="9" destOrd="0" presId="urn:microsoft.com/office/officeart/2005/8/layout/list1"/>
    <dgm:cxn modelId="{8AEFB8E7-E1DB-4FDE-BB7A-22D051C94EF2}" type="presParOf" srcId="{9723C507-C4F5-448B-826F-4FD8F3FA8ECA}" destId="{B4F878ED-A58C-44DE-B11A-F451D342D0ED}" srcOrd="10" destOrd="0" presId="urn:microsoft.com/office/officeart/2005/8/layout/list1"/>
    <dgm:cxn modelId="{95E4ED8E-28E1-40EE-A428-410990AFB332}" type="presParOf" srcId="{9723C507-C4F5-448B-826F-4FD8F3FA8ECA}" destId="{7C890E19-F961-4834-AEC0-D069B9B38D38}" srcOrd="11" destOrd="0" presId="urn:microsoft.com/office/officeart/2005/8/layout/list1"/>
    <dgm:cxn modelId="{81B2C25E-F340-4695-B0D1-EFAB540D3498}" type="presParOf" srcId="{9723C507-C4F5-448B-826F-4FD8F3FA8ECA}" destId="{D171483D-9820-4153-A67C-3E36D63A7E1D}" srcOrd="12" destOrd="0" presId="urn:microsoft.com/office/officeart/2005/8/layout/list1"/>
    <dgm:cxn modelId="{27595C34-9078-4AC3-AA56-11066A95FF98}" type="presParOf" srcId="{D171483D-9820-4153-A67C-3E36D63A7E1D}" destId="{F33DD8EE-0E3E-4533-924B-2F1585D6FE5A}" srcOrd="0" destOrd="0" presId="urn:microsoft.com/office/officeart/2005/8/layout/list1"/>
    <dgm:cxn modelId="{22FD20E2-970D-45B3-A0EA-B6F7F78E7F3C}" type="presParOf" srcId="{D171483D-9820-4153-A67C-3E36D63A7E1D}" destId="{D1C16BE0-60B3-4678-B8E2-0C58DA0DEDD1}" srcOrd="1" destOrd="0" presId="urn:microsoft.com/office/officeart/2005/8/layout/list1"/>
    <dgm:cxn modelId="{166DB03E-E197-4978-A4D5-8A6D2522D417}" type="presParOf" srcId="{9723C507-C4F5-448B-826F-4FD8F3FA8ECA}" destId="{8894138F-A6E0-4409-A83E-D24795FFAFD3}" srcOrd="13" destOrd="0" presId="urn:microsoft.com/office/officeart/2005/8/layout/list1"/>
    <dgm:cxn modelId="{9D280437-296D-436F-9614-5F6125026285}" type="presParOf" srcId="{9723C507-C4F5-448B-826F-4FD8F3FA8ECA}" destId="{410B2A3E-368A-42EE-911E-26BB83E63176}" srcOrd="14" destOrd="0" presId="urn:microsoft.com/office/officeart/2005/8/layout/list1"/>
    <dgm:cxn modelId="{0F71730D-A7A6-46F1-B03A-880CB0EC2E06}" type="presParOf" srcId="{9723C507-C4F5-448B-826F-4FD8F3FA8ECA}" destId="{56CABD6E-62A8-4CC5-9453-914F5DFA8930}" srcOrd="15" destOrd="0" presId="urn:microsoft.com/office/officeart/2005/8/layout/list1"/>
    <dgm:cxn modelId="{0F6B0CF5-5C7F-4B99-94E1-751B996D0622}" type="presParOf" srcId="{9723C507-C4F5-448B-826F-4FD8F3FA8ECA}" destId="{775B94AF-727B-4A4F-AE2B-229E0F6BF2F3}" srcOrd="16" destOrd="0" presId="urn:microsoft.com/office/officeart/2005/8/layout/list1"/>
    <dgm:cxn modelId="{9D77FA5E-4416-49E8-81F7-C633F0A188F3}" type="presParOf" srcId="{775B94AF-727B-4A4F-AE2B-229E0F6BF2F3}" destId="{B1335ECD-9C26-41DD-9D1C-A58347B1797F}" srcOrd="0" destOrd="0" presId="urn:microsoft.com/office/officeart/2005/8/layout/list1"/>
    <dgm:cxn modelId="{C8F35752-A768-4CC8-9C55-290DB24F84F8}" type="presParOf" srcId="{775B94AF-727B-4A4F-AE2B-229E0F6BF2F3}" destId="{9AE349AF-3A0D-4CD8-881F-2239AD9A7315}" srcOrd="1" destOrd="0" presId="urn:microsoft.com/office/officeart/2005/8/layout/list1"/>
    <dgm:cxn modelId="{54AAB2E9-FE12-43E2-B558-CCA58C667D9B}" type="presParOf" srcId="{9723C507-C4F5-448B-826F-4FD8F3FA8ECA}" destId="{35EADEFC-58D4-4717-88DB-97638F7578F4}" srcOrd="17" destOrd="0" presId="urn:microsoft.com/office/officeart/2005/8/layout/list1"/>
    <dgm:cxn modelId="{D1478B8E-542A-41E9-93C9-A5779B1569BA}" type="presParOf" srcId="{9723C507-C4F5-448B-826F-4FD8F3FA8ECA}" destId="{F480C930-60F4-4272-B58E-FCD00DB5347B}" srcOrd="18" destOrd="0" presId="urn:microsoft.com/office/officeart/2005/8/layout/list1"/>
    <dgm:cxn modelId="{65F71FE8-7DA5-4237-9499-8EF44140DE2D}" type="presParOf" srcId="{9723C507-C4F5-448B-826F-4FD8F3FA8ECA}" destId="{B9682562-A2ED-4764-BE2F-000E67E095E6}" srcOrd="19" destOrd="0" presId="urn:microsoft.com/office/officeart/2005/8/layout/list1"/>
    <dgm:cxn modelId="{44EEA861-3F1F-49D6-86F7-165B6D07CAE2}" type="presParOf" srcId="{9723C507-C4F5-448B-826F-4FD8F3FA8ECA}" destId="{ADDD6625-0E47-4E5A-82DA-03282C263EE6}" srcOrd="20" destOrd="0" presId="urn:microsoft.com/office/officeart/2005/8/layout/list1"/>
    <dgm:cxn modelId="{212E53D7-AA9B-4E71-AAB2-2A92BF0DE676}" type="presParOf" srcId="{ADDD6625-0E47-4E5A-82DA-03282C263EE6}" destId="{9B3D9639-8C2E-4AD0-B876-C9799C5C3B03}" srcOrd="0" destOrd="0" presId="urn:microsoft.com/office/officeart/2005/8/layout/list1"/>
    <dgm:cxn modelId="{218B246E-4A2D-49A4-A8B4-6CA82101DC4C}" type="presParOf" srcId="{ADDD6625-0E47-4E5A-82DA-03282C263EE6}" destId="{C2F5C10A-C0B7-4535-AB59-F0ADE9120CDC}" srcOrd="1" destOrd="0" presId="urn:microsoft.com/office/officeart/2005/8/layout/list1"/>
    <dgm:cxn modelId="{591B7C6E-7FAB-4180-9357-B14A12599B8F}" type="presParOf" srcId="{9723C507-C4F5-448B-826F-4FD8F3FA8ECA}" destId="{F7B44640-3A67-48C3-9E04-E4D1B234EF16}" srcOrd="21" destOrd="0" presId="urn:microsoft.com/office/officeart/2005/8/layout/list1"/>
    <dgm:cxn modelId="{0DA404ED-CEE2-4E17-969E-0318BF90053E}" type="presParOf" srcId="{9723C507-C4F5-448B-826F-4FD8F3FA8ECA}" destId="{04827CDA-E797-480A-99DF-D638E92C40A1}" srcOrd="22" destOrd="0" presId="urn:microsoft.com/office/officeart/2005/8/layout/list1"/>
    <dgm:cxn modelId="{BB4BBA34-B113-4B67-8737-367F49BA68CE}" type="presParOf" srcId="{9723C507-C4F5-448B-826F-4FD8F3FA8ECA}" destId="{E008CA4C-428A-4791-A135-449362B4D632}" srcOrd="23" destOrd="0" presId="urn:microsoft.com/office/officeart/2005/8/layout/list1"/>
    <dgm:cxn modelId="{0C0D14B7-69BE-4DE1-9FF0-9B29489FF27B}" type="presParOf" srcId="{9723C507-C4F5-448B-826F-4FD8F3FA8ECA}" destId="{BDC5F9A4-0DE4-4754-9598-887E2EAA70A0}" srcOrd="24" destOrd="0" presId="urn:microsoft.com/office/officeart/2005/8/layout/list1"/>
    <dgm:cxn modelId="{91A24B83-1FDD-4C03-BA26-7129BF8C7D87}" type="presParOf" srcId="{BDC5F9A4-0DE4-4754-9598-887E2EAA70A0}" destId="{A7A3E853-8531-433C-AB60-5F403D3FA3B5}" srcOrd="0" destOrd="0" presId="urn:microsoft.com/office/officeart/2005/8/layout/list1"/>
    <dgm:cxn modelId="{F6DDFB75-E288-45DB-A1B3-17F7BA4741D2}" type="presParOf" srcId="{BDC5F9A4-0DE4-4754-9598-887E2EAA70A0}" destId="{6666C060-F6D4-495C-A91C-B374BB2E41AE}" srcOrd="1" destOrd="0" presId="urn:microsoft.com/office/officeart/2005/8/layout/list1"/>
    <dgm:cxn modelId="{B0D70A40-457C-4220-BB5F-03CF1721D7B2}" type="presParOf" srcId="{9723C507-C4F5-448B-826F-4FD8F3FA8ECA}" destId="{A326B0B6-FE8D-4ED0-BA43-810914273B9E}" srcOrd="25" destOrd="0" presId="urn:microsoft.com/office/officeart/2005/8/layout/list1"/>
    <dgm:cxn modelId="{B270EE2C-A4C4-4B0F-95F7-AB7C95DCE473}" type="presParOf" srcId="{9723C507-C4F5-448B-826F-4FD8F3FA8ECA}" destId="{F4FE4E5D-99BF-4030-801A-46D716A4A8E5}" srcOrd="26"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26A12E-C4D9-4C38-9F3C-5C23A7FBD5F1}" type="doc">
      <dgm:prSet loTypeId="urn:microsoft.com/office/officeart/2005/8/layout/list1" loCatId="list" qsTypeId="urn:microsoft.com/office/officeart/2005/8/quickstyle/simple5" qsCatId="simple" csTypeId="urn:microsoft.com/office/officeart/2005/8/colors/accent0_3" csCatId="mainScheme" phldr="1"/>
      <dgm:spPr/>
      <dgm:t>
        <a:bodyPr/>
        <a:lstStyle/>
        <a:p>
          <a:endParaRPr lang="es-GT"/>
        </a:p>
      </dgm:t>
    </dgm:pt>
    <dgm:pt modelId="{77B2B252-4B62-446B-BFF8-DC4B61782B40}">
      <dgm:prSet phldrT="[Texto]" custT="1"/>
      <dgm:spPr/>
      <dgm:t>
        <a:bodyPr/>
        <a:lstStyle/>
        <a:p>
          <a:r>
            <a:rPr lang="es-GT" sz="2000" dirty="0" smtClean="0">
              <a:latin typeface="Arial" pitchFamily="34" charset="0"/>
              <a:cs typeface="Arial" pitchFamily="34" charset="0"/>
            </a:rPr>
            <a:t>El Camino Campesino                   (MAGA)</a:t>
          </a:r>
          <a:endParaRPr lang="es-GT" sz="2000" dirty="0">
            <a:latin typeface="Arial" pitchFamily="34" charset="0"/>
            <a:cs typeface="Arial" pitchFamily="34" charset="0"/>
          </a:endParaRPr>
        </a:p>
      </dgm:t>
    </dgm:pt>
    <dgm:pt modelId="{8C3A5919-3274-4C3F-8CD4-1E0BEEC400C4}" type="parTrans" cxnId="{4636296B-F828-46DA-A68D-6D5D37B76633}">
      <dgm:prSet/>
      <dgm:spPr/>
      <dgm:t>
        <a:bodyPr/>
        <a:lstStyle/>
        <a:p>
          <a:endParaRPr lang="es-GT" sz="2000">
            <a:latin typeface="Arial" pitchFamily="34" charset="0"/>
            <a:cs typeface="Arial" pitchFamily="34" charset="0"/>
          </a:endParaRPr>
        </a:p>
      </dgm:t>
    </dgm:pt>
    <dgm:pt modelId="{202280F1-488B-46DC-8072-F402365B478F}" type="sibTrans" cxnId="{4636296B-F828-46DA-A68D-6D5D37B76633}">
      <dgm:prSet/>
      <dgm:spPr/>
      <dgm:t>
        <a:bodyPr/>
        <a:lstStyle/>
        <a:p>
          <a:endParaRPr lang="es-GT" sz="2000">
            <a:latin typeface="Arial" pitchFamily="34" charset="0"/>
            <a:cs typeface="Arial" pitchFamily="34" charset="0"/>
          </a:endParaRPr>
        </a:p>
      </dgm:t>
    </dgm:pt>
    <dgm:pt modelId="{4B6792CB-6AAB-40CE-8EF4-1F049923EF6B}">
      <dgm:prSet phldrT="[Texto]" custT="1"/>
      <dgm:spPr/>
      <dgm:t>
        <a:bodyPr/>
        <a:lstStyle/>
        <a:p>
          <a:r>
            <a:rPr lang="es-GT" sz="1900" dirty="0" smtClean="0">
              <a:latin typeface="Arial" pitchFamily="34" charset="0"/>
              <a:cs typeface="Arial" pitchFamily="34" charset="0"/>
            </a:rPr>
            <a:t>El Camino del Emprendimiento y la Inversión para la generación de empleo       (MINECO)</a:t>
          </a:r>
          <a:endParaRPr lang="es-GT" sz="1900" dirty="0">
            <a:latin typeface="Arial" pitchFamily="34" charset="0"/>
            <a:cs typeface="Arial" pitchFamily="34" charset="0"/>
          </a:endParaRPr>
        </a:p>
      </dgm:t>
    </dgm:pt>
    <dgm:pt modelId="{9309053D-0606-4B0F-A998-B0E78B1CB5E7}" type="parTrans" cxnId="{0AC9714A-F220-47C0-9A93-8C2E2390F527}">
      <dgm:prSet/>
      <dgm:spPr/>
      <dgm:t>
        <a:bodyPr/>
        <a:lstStyle/>
        <a:p>
          <a:endParaRPr lang="es-GT" sz="2000">
            <a:latin typeface="Arial" pitchFamily="34" charset="0"/>
            <a:cs typeface="Arial" pitchFamily="34" charset="0"/>
          </a:endParaRPr>
        </a:p>
      </dgm:t>
    </dgm:pt>
    <dgm:pt modelId="{02C2F532-6556-43D7-81D3-D942268CFC1E}" type="sibTrans" cxnId="{0AC9714A-F220-47C0-9A93-8C2E2390F527}">
      <dgm:prSet/>
      <dgm:spPr/>
      <dgm:t>
        <a:bodyPr/>
        <a:lstStyle/>
        <a:p>
          <a:endParaRPr lang="es-GT" sz="2000">
            <a:latin typeface="Arial" pitchFamily="34" charset="0"/>
            <a:cs typeface="Arial" pitchFamily="34" charset="0"/>
          </a:endParaRPr>
        </a:p>
      </dgm:t>
    </dgm:pt>
    <dgm:pt modelId="{9891F9C6-25B3-4F1B-B3EC-F57F8CEA1A3A}">
      <dgm:prSet phldrT="[Texto]" custT="1"/>
      <dgm:spPr/>
      <dgm:t>
        <a:bodyPr/>
        <a:lstStyle/>
        <a:p>
          <a:r>
            <a:rPr lang="es-GT" sz="2000" dirty="0" smtClean="0">
              <a:latin typeface="Arial" pitchFamily="34" charset="0"/>
              <a:cs typeface="Arial" pitchFamily="34" charset="0"/>
            </a:rPr>
            <a:t>El Camino de la Inclusión Social   (MIDES)</a:t>
          </a:r>
        </a:p>
      </dgm:t>
    </dgm:pt>
    <dgm:pt modelId="{310648BE-4FBD-4553-800B-A228A91250F1}" type="parTrans" cxnId="{9E3A840A-BD9B-4525-A181-CBEC6628A7A9}">
      <dgm:prSet/>
      <dgm:spPr/>
      <dgm:t>
        <a:bodyPr/>
        <a:lstStyle/>
        <a:p>
          <a:endParaRPr lang="es-GT" sz="2000">
            <a:latin typeface="Arial" pitchFamily="34" charset="0"/>
            <a:cs typeface="Arial" pitchFamily="34" charset="0"/>
          </a:endParaRPr>
        </a:p>
      </dgm:t>
    </dgm:pt>
    <dgm:pt modelId="{F8261128-3037-41EB-97F9-9056DD6EA320}" type="sibTrans" cxnId="{9E3A840A-BD9B-4525-A181-CBEC6628A7A9}">
      <dgm:prSet/>
      <dgm:spPr/>
      <dgm:t>
        <a:bodyPr/>
        <a:lstStyle/>
        <a:p>
          <a:endParaRPr lang="es-GT" sz="2000">
            <a:latin typeface="Arial" pitchFamily="34" charset="0"/>
            <a:cs typeface="Arial" pitchFamily="34" charset="0"/>
          </a:endParaRPr>
        </a:p>
      </dgm:t>
    </dgm:pt>
    <dgm:pt modelId="{F8379CEB-34D6-4235-9A0A-847BF188B253}">
      <dgm:prSet phldrT="[Texto]" custT="1"/>
      <dgm:spPr/>
      <dgm:t>
        <a:bodyPr/>
        <a:lstStyle/>
        <a:p>
          <a:r>
            <a:rPr lang="es-GT" sz="2000" dirty="0" smtClean="0">
              <a:latin typeface="Arial" pitchFamily="34" charset="0"/>
              <a:cs typeface="Arial" pitchFamily="34" charset="0"/>
            </a:rPr>
            <a:t>El Camino de los Caminos            (MICIVI)</a:t>
          </a:r>
        </a:p>
      </dgm:t>
    </dgm:pt>
    <dgm:pt modelId="{939530F2-6F9F-4399-B8C6-3AB6F241B664}" type="parTrans" cxnId="{3B8A95D0-AAFA-47CD-8B3F-41C1F7C701BA}">
      <dgm:prSet/>
      <dgm:spPr/>
      <dgm:t>
        <a:bodyPr/>
        <a:lstStyle/>
        <a:p>
          <a:endParaRPr lang="es-GT" sz="2000">
            <a:latin typeface="Arial" pitchFamily="34" charset="0"/>
            <a:cs typeface="Arial" pitchFamily="34" charset="0"/>
          </a:endParaRPr>
        </a:p>
      </dgm:t>
    </dgm:pt>
    <dgm:pt modelId="{BE4B58DF-33EC-43F9-BD26-A25C59CD1E31}" type="sibTrans" cxnId="{3B8A95D0-AAFA-47CD-8B3F-41C1F7C701BA}">
      <dgm:prSet/>
      <dgm:spPr/>
      <dgm:t>
        <a:bodyPr/>
        <a:lstStyle/>
        <a:p>
          <a:endParaRPr lang="es-GT" sz="2000">
            <a:latin typeface="Arial" pitchFamily="34" charset="0"/>
            <a:cs typeface="Arial" pitchFamily="34" charset="0"/>
          </a:endParaRPr>
        </a:p>
      </dgm:t>
    </dgm:pt>
    <dgm:pt modelId="{CB430BD5-E47A-4326-B363-D41B3E89F88A}">
      <dgm:prSet phldrT="[Texto]" custT="1"/>
      <dgm:spPr/>
      <dgm:t>
        <a:bodyPr/>
        <a:lstStyle/>
        <a:p>
          <a:r>
            <a:rPr lang="es-GT" sz="2000" dirty="0" smtClean="0">
              <a:latin typeface="Arial" pitchFamily="34" charset="0"/>
              <a:cs typeface="Arial" pitchFamily="34" charset="0"/>
            </a:rPr>
            <a:t>El camino del Empoderamiento Socio-político                                    (SE y SCEP)</a:t>
          </a:r>
        </a:p>
      </dgm:t>
    </dgm:pt>
    <dgm:pt modelId="{8502CF76-999E-49C9-BFC7-2540DCEBF887}" type="parTrans" cxnId="{F9DE47FF-C470-4430-934C-D0A76EE3AAF6}">
      <dgm:prSet/>
      <dgm:spPr/>
      <dgm:t>
        <a:bodyPr/>
        <a:lstStyle/>
        <a:p>
          <a:endParaRPr lang="es-GT" sz="2000">
            <a:latin typeface="Arial" pitchFamily="34" charset="0"/>
            <a:cs typeface="Arial" pitchFamily="34" charset="0"/>
          </a:endParaRPr>
        </a:p>
      </dgm:t>
    </dgm:pt>
    <dgm:pt modelId="{0B5CA0ED-60D2-4383-90B1-6E3216A9FF1F}" type="sibTrans" cxnId="{F9DE47FF-C470-4430-934C-D0A76EE3AAF6}">
      <dgm:prSet/>
      <dgm:spPr/>
      <dgm:t>
        <a:bodyPr/>
        <a:lstStyle/>
        <a:p>
          <a:endParaRPr lang="es-GT" sz="2000">
            <a:latin typeface="Arial" pitchFamily="34" charset="0"/>
            <a:cs typeface="Arial" pitchFamily="34" charset="0"/>
          </a:endParaRPr>
        </a:p>
      </dgm:t>
    </dgm:pt>
    <dgm:pt modelId="{349E2E2F-DDA4-46D5-ABFA-0A637F5A837F}">
      <dgm:prSet phldrT="[Texto]" custT="1"/>
      <dgm:spPr/>
      <dgm:t>
        <a:bodyPr/>
        <a:lstStyle/>
        <a:p>
          <a:r>
            <a:rPr lang="es-GT" sz="2000" dirty="0" smtClean="0">
              <a:latin typeface="Arial" pitchFamily="34" charset="0"/>
              <a:cs typeface="Arial" pitchFamily="34" charset="0"/>
            </a:rPr>
            <a:t>El Camino del Diálogo y la Concertación para la acción                                (SNDP)</a:t>
          </a:r>
        </a:p>
      </dgm:t>
    </dgm:pt>
    <dgm:pt modelId="{700C6B41-D52F-4610-9CD5-551161F7DF57}" type="parTrans" cxnId="{5B677BDB-5D4E-4FD0-AB9E-33A7A1B18EA6}">
      <dgm:prSet/>
      <dgm:spPr/>
      <dgm:t>
        <a:bodyPr/>
        <a:lstStyle/>
        <a:p>
          <a:endParaRPr lang="es-GT" sz="2000">
            <a:latin typeface="Arial" pitchFamily="34" charset="0"/>
            <a:cs typeface="Arial" pitchFamily="34" charset="0"/>
          </a:endParaRPr>
        </a:p>
      </dgm:t>
    </dgm:pt>
    <dgm:pt modelId="{0834B5EF-5CB8-47E2-B2C2-C289A1FB867D}" type="sibTrans" cxnId="{5B677BDB-5D4E-4FD0-AB9E-33A7A1B18EA6}">
      <dgm:prSet/>
      <dgm:spPr/>
      <dgm:t>
        <a:bodyPr/>
        <a:lstStyle/>
        <a:p>
          <a:endParaRPr lang="es-GT" sz="2000">
            <a:latin typeface="Arial" pitchFamily="34" charset="0"/>
            <a:cs typeface="Arial" pitchFamily="34" charset="0"/>
          </a:endParaRPr>
        </a:p>
      </dgm:t>
    </dgm:pt>
    <dgm:pt modelId="{E9DFF76E-F4B2-4FF1-80A7-8ABFB5A0683F}">
      <dgm:prSet phldrT="[Texto]" custT="1"/>
      <dgm:spPr/>
      <dgm:t>
        <a:bodyPr/>
        <a:lstStyle/>
        <a:p>
          <a:r>
            <a:rPr lang="es-GT" sz="2000" dirty="0" smtClean="0">
              <a:latin typeface="Arial" pitchFamily="34" charset="0"/>
              <a:cs typeface="Arial" pitchFamily="34" charset="0"/>
            </a:rPr>
            <a:t>El Camino de la Luz y la Energía    (MEM)</a:t>
          </a:r>
        </a:p>
      </dgm:t>
    </dgm:pt>
    <dgm:pt modelId="{51DC840D-3D8C-415D-B839-DAC78E35ED5B}" type="parTrans" cxnId="{8F8E5748-05E8-4115-8E50-2B3FB93AE3B1}">
      <dgm:prSet/>
      <dgm:spPr/>
      <dgm:t>
        <a:bodyPr/>
        <a:lstStyle/>
        <a:p>
          <a:endParaRPr lang="es-GT" sz="2000">
            <a:latin typeface="Arial" pitchFamily="34" charset="0"/>
            <a:cs typeface="Arial" pitchFamily="34" charset="0"/>
          </a:endParaRPr>
        </a:p>
      </dgm:t>
    </dgm:pt>
    <dgm:pt modelId="{4497B437-B12B-4E96-8AA8-FDB72EDD7C7B}" type="sibTrans" cxnId="{8F8E5748-05E8-4115-8E50-2B3FB93AE3B1}">
      <dgm:prSet/>
      <dgm:spPr/>
      <dgm:t>
        <a:bodyPr/>
        <a:lstStyle/>
        <a:p>
          <a:endParaRPr lang="es-GT" sz="2000">
            <a:latin typeface="Arial" pitchFamily="34" charset="0"/>
            <a:cs typeface="Arial" pitchFamily="34" charset="0"/>
          </a:endParaRPr>
        </a:p>
      </dgm:t>
    </dgm:pt>
    <dgm:pt modelId="{9723C507-C4F5-448B-826F-4FD8F3FA8ECA}" type="pres">
      <dgm:prSet presAssocID="{9E26A12E-C4D9-4C38-9F3C-5C23A7FBD5F1}" presName="linear" presStyleCnt="0">
        <dgm:presLayoutVars>
          <dgm:dir/>
          <dgm:animLvl val="lvl"/>
          <dgm:resizeHandles val="exact"/>
        </dgm:presLayoutVars>
      </dgm:prSet>
      <dgm:spPr/>
      <dgm:t>
        <a:bodyPr/>
        <a:lstStyle/>
        <a:p>
          <a:endParaRPr lang="es-GT"/>
        </a:p>
      </dgm:t>
    </dgm:pt>
    <dgm:pt modelId="{896DF5FB-C7B0-44A9-A1C7-7522F99725E4}" type="pres">
      <dgm:prSet presAssocID="{77B2B252-4B62-446B-BFF8-DC4B61782B40}" presName="parentLin" presStyleCnt="0"/>
      <dgm:spPr/>
    </dgm:pt>
    <dgm:pt modelId="{1259DE4A-4E87-4DC8-B52E-CA6AC76295AC}" type="pres">
      <dgm:prSet presAssocID="{77B2B252-4B62-446B-BFF8-DC4B61782B40}" presName="parentLeftMargin" presStyleLbl="node1" presStyleIdx="0" presStyleCnt="7"/>
      <dgm:spPr/>
      <dgm:t>
        <a:bodyPr/>
        <a:lstStyle/>
        <a:p>
          <a:endParaRPr lang="es-GT"/>
        </a:p>
      </dgm:t>
    </dgm:pt>
    <dgm:pt modelId="{23C826B7-D04C-4123-948A-F7F71368A4C1}" type="pres">
      <dgm:prSet presAssocID="{77B2B252-4B62-446B-BFF8-DC4B61782B40}" presName="parentText" presStyleLbl="node1" presStyleIdx="0" presStyleCnt="7" custLinFactNeighborX="3888">
        <dgm:presLayoutVars>
          <dgm:chMax val="0"/>
          <dgm:bulletEnabled val="1"/>
        </dgm:presLayoutVars>
      </dgm:prSet>
      <dgm:spPr/>
      <dgm:t>
        <a:bodyPr/>
        <a:lstStyle/>
        <a:p>
          <a:endParaRPr lang="es-GT"/>
        </a:p>
      </dgm:t>
    </dgm:pt>
    <dgm:pt modelId="{E461FBB8-C53A-4EEB-8F8A-BC5215EC0736}" type="pres">
      <dgm:prSet presAssocID="{77B2B252-4B62-446B-BFF8-DC4B61782B40}" presName="negativeSpace" presStyleCnt="0"/>
      <dgm:spPr/>
    </dgm:pt>
    <dgm:pt modelId="{9127ACC4-8BEC-4CCB-8E7E-1591B0BE96A8}" type="pres">
      <dgm:prSet presAssocID="{77B2B252-4B62-446B-BFF8-DC4B61782B40}" presName="childText" presStyleLbl="conFgAcc1" presStyleIdx="0" presStyleCnt="7">
        <dgm:presLayoutVars>
          <dgm:bulletEnabled val="1"/>
        </dgm:presLayoutVars>
      </dgm:prSet>
      <dgm:spPr/>
    </dgm:pt>
    <dgm:pt modelId="{1559FCAE-FA7F-40DE-9F41-2EAFD9893640}" type="pres">
      <dgm:prSet presAssocID="{202280F1-488B-46DC-8072-F402365B478F}" presName="spaceBetweenRectangles" presStyleCnt="0"/>
      <dgm:spPr/>
    </dgm:pt>
    <dgm:pt modelId="{8214D1E5-5E82-40AF-96D1-FE3B5FE9A893}" type="pres">
      <dgm:prSet presAssocID="{4B6792CB-6AAB-40CE-8EF4-1F049923EF6B}" presName="parentLin" presStyleCnt="0"/>
      <dgm:spPr/>
    </dgm:pt>
    <dgm:pt modelId="{9CB4E600-ED60-4C66-80A3-08AA0DB3F730}" type="pres">
      <dgm:prSet presAssocID="{4B6792CB-6AAB-40CE-8EF4-1F049923EF6B}" presName="parentLeftMargin" presStyleLbl="node1" presStyleIdx="0" presStyleCnt="7"/>
      <dgm:spPr/>
      <dgm:t>
        <a:bodyPr/>
        <a:lstStyle/>
        <a:p>
          <a:endParaRPr lang="es-GT"/>
        </a:p>
      </dgm:t>
    </dgm:pt>
    <dgm:pt modelId="{40339C78-F8A3-4C4D-BBBF-27E8070E95C5}" type="pres">
      <dgm:prSet presAssocID="{4B6792CB-6AAB-40CE-8EF4-1F049923EF6B}" presName="parentText" presStyleLbl="node1" presStyleIdx="1" presStyleCnt="7">
        <dgm:presLayoutVars>
          <dgm:chMax val="0"/>
          <dgm:bulletEnabled val="1"/>
        </dgm:presLayoutVars>
      </dgm:prSet>
      <dgm:spPr/>
      <dgm:t>
        <a:bodyPr/>
        <a:lstStyle/>
        <a:p>
          <a:endParaRPr lang="es-GT"/>
        </a:p>
      </dgm:t>
    </dgm:pt>
    <dgm:pt modelId="{E398FB3C-947D-4C8E-A732-1ADC4CFFF198}" type="pres">
      <dgm:prSet presAssocID="{4B6792CB-6AAB-40CE-8EF4-1F049923EF6B}" presName="negativeSpace" presStyleCnt="0"/>
      <dgm:spPr/>
    </dgm:pt>
    <dgm:pt modelId="{D27AFBEC-8519-40E0-ABC2-E9DFA7785B32}" type="pres">
      <dgm:prSet presAssocID="{4B6792CB-6AAB-40CE-8EF4-1F049923EF6B}" presName="childText" presStyleLbl="conFgAcc1" presStyleIdx="1" presStyleCnt="7">
        <dgm:presLayoutVars>
          <dgm:bulletEnabled val="1"/>
        </dgm:presLayoutVars>
      </dgm:prSet>
      <dgm:spPr/>
    </dgm:pt>
    <dgm:pt modelId="{23EBA4A4-28A8-4318-832D-085E93CB06A9}" type="pres">
      <dgm:prSet presAssocID="{02C2F532-6556-43D7-81D3-D942268CFC1E}" presName="spaceBetweenRectangles" presStyleCnt="0"/>
      <dgm:spPr/>
    </dgm:pt>
    <dgm:pt modelId="{60018769-DD2A-49D4-8F8A-A1A626E4DC87}" type="pres">
      <dgm:prSet presAssocID="{9891F9C6-25B3-4F1B-B3EC-F57F8CEA1A3A}" presName="parentLin" presStyleCnt="0"/>
      <dgm:spPr/>
    </dgm:pt>
    <dgm:pt modelId="{CCC85832-9D7C-4292-81D5-550C2C38C0EB}" type="pres">
      <dgm:prSet presAssocID="{9891F9C6-25B3-4F1B-B3EC-F57F8CEA1A3A}" presName="parentLeftMargin" presStyleLbl="node1" presStyleIdx="1" presStyleCnt="7"/>
      <dgm:spPr/>
      <dgm:t>
        <a:bodyPr/>
        <a:lstStyle/>
        <a:p>
          <a:endParaRPr lang="es-GT"/>
        </a:p>
      </dgm:t>
    </dgm:pt>
    <dgm:pt modelId="{66F1D46D-8D4D-487D-827C-B0E18F721949}" type="pres">
      <dgm:prSet presAssocID="{9891F9C6-25B3-4F1B-B3EC-F57F8CEA1A3A}" presName="parentText" presStyleLbl="node1" presStyleIdx="2" presStyleCnt="7" custLinFactNeighborX="2031" custLinFactNeighborY="6966">
        <dgm:presLayoutVars>
          <dgm:chMax val="0"/>
          <dgm:bulletEnabled val="1"/>
        </dgm:presLayoutVars>
      </dgm:prSet>
      <dgm:spPr/>
      <dgm:t>
        <a:bodyPr/>
        <a:lstStyle/>
        <a:p>
          <a:endParaRPr lang="es-GT"/>
        </a:p>
      </dgm:t>
    </dgm:pt>
    <dgm:pt modelId="{8EF45235-7B57-44A0-9EB2-2C9204CB9783}" type="pres">
      <dgm:prSet presAssocID="{9891F9C6-25B3-4F1B-B3EC-F57F8CEA1A3A}" presName="negativeSpace" presStyleCnt="0"/>
      <dgm:spPr/>
    </dgm:pt>
    <dgm:pt modelId="{B4F878ED-A58C-44DE-B11A-F451D342D0ED}" type="pres">
      <dgm:prSet presAssocID="{9891F9C6-25B3-4F1B-B3EC-F57F8CEA1A3A}" presName="childText" presStyleLbl="conFgAcc1" presStyleIdx="2" presStyleCnt="7">
        <dgm:presLayoutVars>
          <dgm:bulletEnabled val="1"/>
        </dgm:presLayoutVars>
      </dgm:prSet>
      <dgm:spPr/>
    </dgm:pt>
    <dgm:pt modelId="{7C890E19-F961-4834-AEC0-D069B9B38D38}" type="pres">
      <dgm:prSet presAssocID="{F8261128-3037-41EB-97F9-9056DD6EA320}" presName="spaceBetweenRectangles" presStyleCnt="0"/>
      <dgm:spPr/>
    </dgm:pt>
    <dgm:pt modelId="{D171483D-9820-4153-A67C-3E36D63A7E1D}" type="pres">
      <dgm:prSet presAssocID="{F8379CEB-34D6-4235-9A0A-847BF188B253}" presName="parentLin" presStyleCnt="0"/>
      <dgm:spPr/>
    </dgm:pt>
    <dgm:pt modelId="{F33DD8EE-0E3E-4533-924B-2F1585D6FE5A}" type="pres">
      <dgm:prSet presAssocID="{F8379CEB-34D6-4235-9A0A-847BF188B253}" presName="parentLeftMargin" presStyleLbl="node1" presStyleIdx="2" presStyleCnt="7"/>
      <dgm:spPr/>
      <dgm:t>
        <a:bodyPr/>
        <a:lstStyle/>
        <a:p>
          <a:endParaRPr lang="es-GT"/>
        </a:p>
      </dgm:t>
    </dgm:pt>
    <dgm:pt modelId="{D1C16BE0-60B3-4678-B8E2-0C58DA0DEDD1}" type="pres">
      <dgm:prSet presAssocID="{F8379CEB-34D6-4235-9A0A-847BF188B253}" presName="parentText" presStyleLbl="node1" presStyleIdx="3" presStyleCnt="7">
        <dgm:presLayoutVars>
          <dgm:chMax val="0"/>
          <dgm:bulletEnabled val="1"/>
        </dgm:presLayoutVars>
      </dgm:prSet>
      <dgm:spPr/>
      <dgm:t>
        <a:bodyPr/>
        <a:lstStyle/>
        <a:p>
          <a:endParaRPr lang="es-GT"/>
        </a:p>
      </dgm:t>
    </dgm:pt>
    <dgm:pt modelId="{8894138F-A6E0-4409-A83E-D24795FFAFD3}" type="pres">
      <dgm:prSet presAssocID="{F8379CEB-34D6-4235-9A0A-847BF188B253}" presName="negativeSpace" presStyleCnt="0"/>
      <dgm:spPr/>
    </dgm:pt>
    <dgm:pt modelId="{410B2A3E-368A-42EE-911E-26BB83E63176}" type="pres">
      <dgm:prSet presAssocID="{F8379CEB-34D6-4235-9A0A-847BF188B253}" presName="childText" presStyleLbl="conFgAcc1" presStyleIdx="3" presStyleCnt="7">
        <dgm:presLayoutVars>
          <dgm:bulletEnabled val="1"/>
        </dgm:presLayoutVars>
      </dgm:prSet>
      <dgm:spPr/>
    </dgm:pt>
    <dgm:pt modelId="{56CABD6E-62A8-4CC5-9453-914F5DFA8930}" type="pres">
      <dgm:prSet presAssocID="{BE4B58DF-33EC-43F9-BD26-A25C59CD1E31}" presName="spaceBetweenRectangles" presStyleCnt="0"/>
      <dgm:spPr/>
    </dgm:pt>
    <dgm:pt modelId="{775B94AF-727B-4A4F-AE2B-229E0F6BF2F3}" type="pres">
      <dgm:prSet presAssocID="{CB430BD5-E47A-4326-B363-D41B3E89F88A}" presName="parentLin" presStyleCnt="0"/>
      <dgm:spPr/>
    </dgm:pt>
    <dgm:pt modelId="{B1335ECD-9C26-41DD-9D1C-A58347B1797F}" type="pres">
      <dgm:prSet presAssocID="{CB430BD5-E47A-4326-B363-D41B3E89F88A}" presName="parentLeftMargin" presStyleLbl="node1" presStyleIdx="3" presStyleCnt="7"/>
      <dgm:spPr/>
      <dgm:t>
        <a:bodyPr/>
        <a:lstStyle/>
        <a:p>
          <a:endParaRPr lang="es-GT"/>
        </a:p>
      </dgm:t>
    </dgm:pt>
    <dgm:pt modelId="{9AE349AF-3A0D-4CD8-881F-2239AD9A7315}" type="pres">
      <dgm:prSet presAssocID="{CB430BD5-E47A-4326-B363-D41B3E89F88A}" presName="parentText" presStyleLbl="node1" presStyleIdx="4" presStyleCnt="7">
        <dgm:presLayoutVars>
          <dgm:chMax val="0"/>
          <dgm:bulletEnabled val="1"/>
        </dgm:presLayoutVars>
      </dgm:prSet>
      <dgm:spPr/>
      <dgm:t>
        <a:bodyPr/>
        <a:lstStyle/>
        <a:p>
          <a:endParaRPr lang="es-GT"/>
        </a:p>
      </dgm:t>
    </dgm:pt>
    <dgm:pt modelId="{35EADEFC-58D4-4717-88DB-97638F7578F4}" type="pres">
      <dgm:prSet presAssocID="{CB430BD5-E47A-4326-B363-D41B3E89F88A}" presName="negativeSpace" presStyleCnt="0"/>
      <dgm:spPr/>
    </dgm:pt>
    <dgm:pt modelId="{F480C930-60F4-4272-B58E-FCD00DB5347B}" type="pres">
      <dgm:prSet presAssocID="{CB430BD5-E47A-4326-B363-D41B3E89F88A}" presName="childText" presStyleLbl="conFgAcc1" presStyleIdx="4" presStyleCnt="7" custLinFactY="257805" custLinFactNeighborX="76504" custLinFactNeighborY="300000">
        <dgm:presLayoutVars>
          <dgm:bulletEnabled val="1"/>
        </dgm:presLayoutVars>
      </dgm:prSet>
      <dgm:spPr/>
    </dgm:pt>
    <dgm:pt modelId="{B9682562-A2ED-4764-BE2F-000E67E095E6}" type="pres">
      <dgm:prSet presAssocID="{0B5CA0ED-60D2-4383-90B1-6E3216A9FF1F}" presName="spaceBetweenRectangles" presStyleCnt="0"/>
      <dgm:spPr/>
    </dgm:pt>
    <dgm:pt modelId="{ADDD6625-0E47-4E5A-82DA-03282C263EE6}" type="pres">
      <dgm:prSet presAssocID="{349E2E2F-DDA4-46D5-ABFA-0A637F5A837F}" presName="parentLin" presStyleCnt="0"/>
      <dgm:spPr/>
    </dgm:pt>
    <dgm:pt modelId="{9B3D9639-8C2E-4AD0-B876-C9799C5C3B03}" type="pres">
      <dgm:prSet presAssocID="{349E2E2F-DDA4-46D5-ABFA-0A637F5A837F}" presName="parentLeftMargin" presStyleLbl="node1" presStyleIdx="4" presStyleCnt="7"/>
      <dgm:spPr/>
      <dgm:t>
        <a:bodyPr/>
        <a:lstStyle/>
        <a:p>
          <a:endParaRPr lang="es-GT"/>
        </a:p>
      </dgm:t>
    </dgm:pt>
    <dgm:pt modelId="{C2F5C10A-C0B7-4535-AB59-F0ADE9120CDC}" type="pres">
      <dgm:prSet presAssocID="{349E2E2F-DDA4-46D5-ABFA-0A637F5A837F}" presName="parentText" presStyleLbl="node1" presStyleIdx="5" presStyleCnt="7">
        <dgm:presLayoutVars>
          <dgm:chMax val="0"/>
          <dgm:bulletEnabled val="1"/>
        </dgm:presLayoutVars>
      </dgm:prSet>
      <dgm:spPr/>
      <dgm:t>
        <a:bodyPr/>
        <a:lstStyle/>
        <a:p>
          <a:endParaRPr lang="es-GT"/>
        </a:p>
      </dgm:t>
    </dgm:pt>
    <dgm:pt modelId="{F7B44640-3A67-48C3-9E04-E4D1B234EF16}" type="pres">
      <dgm:prSet presAssocID="{349E2E2F-DDA4-46D5-ABFA-0A637F5A837F}" presName="negativeSpace" presStyleCnt="0"/>
      <dgm:spPr/>
    </dgm:pt>
    <dgm:pt modelId="{04827CDA-E797-480A-99DF-D638E92C40A1}" type="pres">
      <dgm:prSet presAssocID="{349E2E2F-DDA4-46D5-ABFA-0A637F5A837F}" presName="childText" presStyleLbl="conFgAcc1" presStyleIdx="5" presStyleCnt="7">
        <dgm:presLayoutVars>
          <dgm:bulletEnabled val="1"/>
        </dgm:presLayoutVars>
      </dgm:prSet>
      <dgm:spPr/>
    </dgm:pt>
    <dgm:pt modelId="{E008CA4C-428A-4791-A135-449362B4D632}" type="pres">
      <dgm:prSet presAssocID="{0834B5EF-5CB8-47E2-B2C2-C289A1FB867D}" presName="spaceBetweenRectangles" presStyleCnt="0"/>
      <dgm:spPr/>
    </dgm:pt>
    <dgm:pt modelId="{BDC5F9A4-0DE4-4754-9598-887E2EAA70A0}" type="pres">
      <dgm:prSet presAssocID="{E9DFF76E-F4B2-4FF1-80A7-8ABFB5A0683F}" presName="parentLin" presStyleCnt="0"/>
      <dgm:spPr/>
    </dgm:pt>
    <dgm:pt modelId="{A7A3E853-8531-433C-AB60-5F403D3FA3B5}" type="pres">
      <dgm:prSet presAssocID="{E9DFF76E-F4B2-4FF1-80A7-8ABFB5A0683F}" presName="parentLeftMargin" presStyleLbl="node1" presStyleIdx="5" presStyleCnt="7"/>
      <dgm:spPr/>
      <dgm:t>
        <a:bodyPr/>
        <a:lstStyle/>
        <a:p>
          <a:endParaRPr lang="es-GT"/>
        </a:p>
      </dgm:t>
    </dgm:pt>
    <dgm:pt modelId="{6666C060-F6D4-495C-A91C-B374BB2E41AE}" type="pres">
      <dgm:prSet presAssocID="{E9DFF76E-F4B2-4FF1-80A7-8ABFB5A0683F}" presName="parentText" presStyleLbl="node1" presStyleIdx="6" presStyleCnt="7">
        <dgm:presLayoutVars>
          <dgm:chMax val="0"/>
          <dgm:bulletEnabled val="1"/>
        </dgm:presLayoutVars>
      </dgm:prSet>
      <dgm:spPr/>
      <dgm:t>
        <a:bodyPr/>
        <a:lstStyle/>
        <a:p>
          <a:endParaRPr lang="es-GT"/>
        </a:p>
      </dgm:t>
    </dgm:pt>
    <dgm:pt modelId="{A326B0B6-FE8D-4ED0-BA43-810914273B9E}" type="pres">
      <dgm:prSet presAssocID="{E9DFF76E-F4B2-4FF1-80A7-8ABFB5A0683F}" presName="negativeSpace" presStyleCnt="0"/>
      <dgm:spPr/>
    </dgm:pt>
    <dgm:pt modelId="{F4FE4E5D-99BF-4030-801A-46D716A4A8E5}" type="pres">
      <dgm:prSet presAssocID="{E9DFF76E-F4B2-4FF1-80A7-8ABFB5A0683F}" presName="childText" presStyleLbl="conFgAcc1" presStyleIdx="6" presStyleCnt="7">
        <dgm:presLayoutVars>
          <dgm:bulletEnabled val="1"/>
        </dgm:presLayoutVars>
      </dgm:prSet>
      <dgm:spPr/>
      <dgm:extLst>
        <a:ext uri="{E40237B7-FDA0-4F09-8148-C483321AD2D9}">
          <dgm14:cNvPr xmlns:dgm14="http://schemas.microsoft.com/office/drawing/2010/diagram" xmlns="" id="0" name="">
            <a:hlinkClick xmlns:r="http://schemas.openxmlformats.org/officeDocument/2006/relationships" r:id="rId1" action="ppaction://hlinkfile"/>
          </dgm14:cNvPr>
        </a:ext>
      </dgm:extLst>
    </dgm:pt>
  </dgm:ptLst>
  <dgm:cxnLst>
    <dgm:cxn modelId="{69923062-7DC2-4AE1-ABF1-9B11E3023D77}" type="presOf" srcId="{CB430BD5-E47A-4326-B363-D41B3E89F88A}" destId="{9AE349AF-3A0D-4CD8-881F-2239AD9A7315}" srcOrd="1" destOrd="0" presId="urn:microsoft.com/office/officeart/2005/8/layout/list1"/>
    <dgm:cxn modelId="{22B83259-4845-4346-A8FC-C223412E7CEB}" type="presOf" srcId="{349E2E2F-DDA4-46D5-ABFA-0A637F5A837F}" destId="{9B3D9639-8C2E-4AD0-B876-C9799C5C3B03}" srcOrd="0" destOrd="0" presId="urn:microsoft.com/office/officeart/2005/8/layout/list1"/>
    <dgm:cxn modelId="{46430CFD-4253-4AEC-B675-EE8B998A1FDE}" type="presOf" srcId="{77B2B252-4B62-446B-BFF8-DC4B61782B40}" destId="{23C826B7-D04C-4123-948A-F7F71368A4C1}" srcOrd="1" destOrd="0" presId="urn:microsoft.com/office/officeart/2005/8/layout/list1"/>
    <dgm:cxn modelId="{F9DE47FF-C470-4430-934C-D0A76EE3AAF6}" srcId="{9E26A12E-C4D9-4C38-9F3C-5C23A7FBD5F1}" destId="{CB430BD5-E47A-4326-B363-D41B3E89F88A}" srcOrd="4" destOrd="0" parTransId="{8502CF76-999E-49C9-BFC7-2540DCEBF887}" sibTransId="{0B5CA0ED-60D2-4383-90B1-6E3216A9FF1F}"/>
    <dgm:cxn modelId="{0AC9714A-F220-47C0-9A93-8C2E2390F527}" srcId="{9E26A12E-C4D9-4C38-9F3C-5C23A7FBD5F1}" destId="{4B6792CB-6AAB-40CE-8EF4-1F049923EF6B}" srcOrd="1" destOrd="0" parTransId="{9309053D-0606-4B0F-A998-B0E78B1CB5E7}" sibTransId="{02C2F532-6556-43D7-81D3-D942268CFC1E}"/>
    <dgm:cxn modelId="{5D1C75D2-75DD-4CBA-88DD-7EFA4098976E}" type="presOf" srcId="{E9DFF76E-F4B2-4FF1-80A7-8ABFB5A0683F}" destId="{A7A3E853-8531-433C-AB60-5F403D3FA3B5}" srcOrd="0" destOrd="0" presId="urn:microsoft.com/office/officeart/2005/8/layout/list1"/>
    <dgm:cxn modelId="{8F8E5748-05E8-4115-8E50-2B3FB93AE3B1}" srcId="{9E26A12E-C4D9-4C38-9F3C-5C23A7FBD5F1}" destId="{E9DFF76E-F4B2-4FF1-80A7-8ABFB5A0683F}" srcOrd="6" destOrd="0" parTransId="{51DC840D-3D8C-415D-B839-DAC78E35ED5B}" sibTransId="{4497B437-B12B-4E96-8AA8-FDB72EDD7C7B}"/>
    <dgm:cxn modelId="{080F88A1-30F1-4A8B-B90E-3880EDB34C4B}" type="presOf" srcId="{9891F9C6-25B3-4F1B-B3EC-F57F8CEA1A3A}" destId="{CCC85832-9D7C-4292-81D5-550C2C38C0EB}" srcOrd="0" destOrd="0" presId="urn:microsoft.com/office/officeart/2005/8/layout/list1"/>
    <dgm:cxn modelId="{AF93B3F8-F694-4EB5-BB4F-5CF249813FD4}" type="presOf" srcId="{9E26A12E-C4D9-4C38-9F3C-5C23A7FBD5F1}" destId="{9723C507-C4F5-448B-826F-4FD8F3FA8ECA}" srcOrd="0" destOrd="0" presId="urn:microsoft.com/office/officeart/2005/8/layout/list1"/>
    <dgm:cxn modelId="{4636296B-F828-46DA-A68D-6D5D37B76633}" srcId="{9E26A12E-C4D9-4C38-9F3C-5C23A7FBD5F1}" destId="{77B2B252-4B62-446B-BFF8-DC4B61782B40}" srcOrd="0" destOrd="0" parTransId="{8C3A5919-3274-4C3F-8CD4-1E0BEEC400C4}" sibTransId="{202280F1-488B-46DC-8072-F402365B478F}"/>
    <dgm:cxn modelId="{39116A17-3F18-4119-9ED9-4CF4930709B8}" type="presOf" srcId="{4B6792CB-6AAB-40CE-8EF4-1F049923EF6B}" destId="{9CB4E600-ED60-4C66-80A3-08AA0DB3F730}" srcOrd="0" destOrd="0" presId="urn:microsoft.com/office/officeart/2005/8/layout/list1"/>
    <dgm:cxn modelId="{82025AFA-94A3-43D4-9B3F-4BE0483689BE}" type="presOf" srcId="{CB430BD5-E47A-4326-B363-D41B3E89F88A}" destId="{B1335ECD-9C26-41DD-9D1C-A58347B1797F}" srcOrd="0" destOrd="0" presId="urn:microsoft.com/office/officeart/2005/8/layout/list1"/>
    <dgm:cxn modelId="{F8A34626-7348-4EF4-BA93-FFF783261DB5}" type="presOf" srcId="{E9DFF76E-F4B2-4FF1-80A7-8ABFB5A0683F}" destId="{6666C060-F6D4-495C-A91C-B374BB2E41AE}" srcOrd="1" destOrd="0" presId="urn:microsoft.com/office/officeart/2005/8/layout/list1"/>
    <dgm:cxn modelId="{199CA36F-CAA2-4788-9C92-367C7183487F}" type="presOf" srcId="{4B6792CB-6AAB-40CE-8EF4-1F049923EF6B}" destId="{40339C78-F8A3-4C4D-BBBF-27E8070E95C5}" srcOrd="1" destOrd="0" presId="urn:microsoft.com/office/officeart/2005/8/layout/list1"/>
    <dgm:cxn modelId="{3B8A95D0-AAFA-47CD-8B3F-41C1F7C701BA}" srcId="{9E26A12E-C4D9-4C38-9F3C-5C23A7FBD5F1}" destId="{F8379CEB-34D6-4235-9A0A-847BF188B253}" srcOrd="3" destOrd="0" parTransId="{939530F2-6F9F-4399-B8C6-3AB6F241B664}" sibTransId="{BE4B58DF-33EC-43F9-BD26-A25C59CD1E31}"/>
    <dgm:cxn modelId="{5B677BDB-5D4E-4FD0-AB9E-33A7A1B18EA6}" srcId="{9E26A12E-C4D9-4C38-9F3C-5C23A7FBD5F1}" destId="{349E2E2F-DDA4-46D5-ABFA-0A637F5A837F}" srcOrd="5" destOrd="0" parTransId="{700C6B41-D52F-4610-9CD5-551161F7DF57}" sibTransId="{0834B5EF-5CB8-47E2-B2C2-C289A1FB867D}"/>
    <dgm:cxn modelId="{F51E1484-8EF0-46F6-9BFC-0BF6D8AE2E21}" type="presOf" srcId="{F8379CEB-34D6-4235-9A0A-847BF188B253}" destId="{D1C16BE0-60B3-4678-B8E2-0C58DA0DEDD1}" srcOrd="1" destOrd="0" presId="urn:microsoft.com/office/officeart/2005/8/layout/list1"/>
    <dgm:cxn modelId="{A79AB9AC-0B34-4E34-ACCD-2F9640A36F04}" type="presOf" srcId="{77B2B252-4B62-446B-BFF8-DC4B61782B40}" destId="{1259DE4A-4E87-4DC8-B52E-CA6AC76295AC}" srcOrd="0" destOrd="0" presId="urn:microsoft.com/office/officeart/2005/8/layout/list1"/>
    <dgm:cxn modelId="{9E3A840A-BD9B-4525-A181-CBEC6628A7A9}" srcId="{9E26A12E-C4D9-4C38-9F3C-5C23A7FBD5F1}" destId="{9891F9C6-25B3-4F1B-B3EC-F57F8CEA1A3A}" srcOrd="2" destOrd="0" parTransId="{310648BE-4FBD-4553-800B-A228A91250F1}" sibTransId="{F8261128-3037-41EB-97F9-9056DD6EA320}"/>
    <dgm:cxn modelId="{75F363CC-7559-423B-9531-54D543D902B1}" type="presOf" srcId="{F8379CEB-34D6-4235-9A0A-847BF188B253}" destId="{F33DD8EE-0E3E-4533-924B-2F1585D6FE5A}" srcOrd="0" destOrd="0" presId="urn:microsoft.com/office/officeart/2005/8/layout/list1"/>
    <dgm:cxn modelId="{DB6F4454-211E-43B4-A6B4-A9F59FD5CBED}" type="presOf" srcId="{9891F9C6-25B3-4F1B-B3EC-F57F8CEA1A3A}" destId="{66F1D46D-8D4D-487D-827C-B0E18F721949}" srcOrd="1" destOrd="0" presId="urn:microsoft.com/office/officeart/2005/8/layout/list1"/>
    <dgm:cxn modelId="{C15D8534-8973-4EF2-AAAF-D34D6ADE07E7}" type="presOf" srcId="{349E2E2F-DDA4-46D5-ABFA-0A637F5A837F}" destId="{C2F5C10A-C0B7-4535-AB59-F0ADE9120CDC}" srcOrd="1" destOrd="0" presId="urn:microsoft.com/office/officeart/2005/8/layout/list1"/>
    <dgm:cxn modelId="{96BFB3B7-5A56-454D-9996-B4B266C98DEC}" type="presParOf" srcId="{9723C507-C4F5-448B-826F-4FD8F3FA8ECA}" destId="{896DF5FB-C7B0-44A9-A1C7-7522F99725E4}" srcOrd="0" destOrd="0" presId="urn:microsoft.com/office/officeart/2005/8/layout/list1"/>
    <dgm:cxn modelId="{B4929C84-33B0-4D3E-A841-616DD27233D6}" type="presParOf" srcId="{896DF5FB-C7B0-44A9-A1C7-7522F99725E4}" destId="{1259DE4A-4E87-4DC8-B52E-CA6AC76295AC}" srcOrd="0" destOrd="0" presId="urn:microsoft.com/office/officeart/2005/8/layout/list1"/>
    <dgm:cxn modelId="{B4B83970-6D2A-49A9-AA50-870FDDF33637}" type="presParOf" srcId="{896DF5FB-C7B0-44A9-A1C7-7522F99725E4}" destId="{23C826B7-D04C-4123-948A-F7F71368A4C1}" srcOrd="1" destOrd="0" presId="urn:microsoft.com/office/officeart/2005/8/layout/list1"/>
    <dgm:cxn modelId="{2D848D8C-2EDA-4E34-97A4-058E7A5958B3}" type="presParOf" srcId="{9723C507-C4F5-448B-826F-4FD8F3FA8ECA}" destId="{E461FBB8-C53A-4EEB-8F8A-BC5215EC0736}" srcOrd="1" destOrd="0" presId="urn:microsoft.com/office/officeart/2005/8/layout/list1"/>
    <dgm:cxn modelId="{5CE1086B-16C4-4BDB-AD09-BC852B13D546}" type="presParOf" srcId="{9723C507-C4F5-448B-826F-4FD8F3FA8ECA}" destId="{9127ACC4-8BEC-4CCB-8E7E-1591B0BE96A8}" srcOrd="2" destOrd="0" presId="urn:microsoft.com/office/officeart/2005/8/layout/list1"/>
    <dgm:cxn modelId="{FA7A1DA7-9859-4E62-9951-7F0A3D1C450C}" type="presParOf" srcId="{9723C507-C4F5-448B-826F-4FD8F3FA8ECA}" destId="{1559FCAE-FA7F-40DE-9F41-2EAFD9893640}" srcOrd="3" destOrd="0" presId="urn:microsoft.com/office/officeart/2005/8/layout/list1"/>
    <dgm:cxn modelId="{F664B191-B6A2-49DA-8C69-1455ACE119C2}" type="presParOf" srcId="{9723C507-C4F5-448B-826F-4FD8F3FA8ECA}" destId="{8214D1E5-5E82-40AF-96D1-FE3B5FE9A893}" srcOrd="4" destOrd="0" presId="urn:microsoft.com/office/officeart/2005/8/layout/list1"/>
    <dgm:cxn modelId="{2957A393-51E3-48CD-A689-CAD64DF8D800}" type="presParOf" srcId="{8214D1E5-5E82-40AF-96D1-FE3B5FE9A893}" destId="{9CB4E600-ED60-4C66-80A3-08AA0DB3F730}" srcOrd="0" destOrd="0" presId="urn:microsoft.com/office/officeart/2005/8/layout/list1"/>
    <dgm:cxn modelId="{35C8EA18-5035-4413-B4DB-F1215D7D9379}" type="presParOf" srcId="{8214D1E5-5E82-40AF-96D1-FE3B5FE9A893}" destId="{40339C78-F8A3-4C4D-BBBF-27E8070E95C5}" srcOrd="1" destOrd="0" presId="urn:microsoft.com/office/officeart/2005/8/layout/list1"/>
    <dgm:cxn modelId="{0311CEBF-AC4C-483F-85D4-4B9E95BE2878}" type="presParOf" srcId="{9723C507-C4F5-448B-826F-4FD8F3FA8ECA}" destId="{E398FB3C-947D-4C8E-A732-1ADC4CFFF198}" srcOrd="5" destOrd="0" presId="urn:microsoft.com/office/officeart/2005/8/layout/list1"/>
    <dgm:cxn modelId="{263F2A5E-4EBF-4049-AA69-C2CA0B5916FB}" type="presParOf" srcId="{9723C507-C4F5-448B-826F-4FD8F3FA8ECA}" destId="{D27AFBEC-8519-40E0-ABC2-E9DFA7785B32}" srcOrd="6" destOrd="0" presId="urn:microsoft.com/office/officeart/2005/8/layout/list1"/>
    <dgm:cxn modelId="{A9ED3CFD-BAC2-4CF5-89D8-2E56BDDCBC2B}" type="presParOf" srcId="{9723C507-C4F5-448B-826F-4FD8F3FA8ECA}" destId="{23EBA4A4-28A8-4318-832D-085E93CB06A9}" srcOrd="7" destOrd="0" presId="urn:microsoft.com/office/officeart/2005/8/layout/list1"/>
    <dgm:cxn modelId="{BD52E937-CF9A-4DB4-9CD3-894E919624D8}" type="presParOf" srcId="{9723C507-C4F5-448B-826F-4FD8F3FA8ECA}" destId="{60018769-DD2A-49D4-8F8A-A1A626E4DC87}" srcOrd="8" destOrd="0" presId="urn:microsoft.com/office/officeart/2005/8/layout/list1"/>
    <dgm:cxn modelId="{2B937CFE-69F3-4956-A3C9-804CEC26B075}" type="presParOf" srcId="{60018769-DD2A-49D4-8F8A-A1A626E4DC87}" destId="{CCC85832-9D7C-4292-81D5-550C2C38C0EB}" srcOrd="0" destOrd="0" presId="urn:microsoft.com/office/officeart/2005/8/layout/list1"/>
    <dgm:cxn modelId="{7E33D39F-561B-4B26-BFF1-108826AF150E}" type="presParOf" srcId="{60018769-DD2A-49D4-8F8A-A1A626E4DC87}" destId="{66F1D46D-8D4D-487D-827C-B0E18F721949}" srcOrd="1" destOrd="0" presId="urn:microsoft.com/office/officeart/2005/8/layout/list1"/>
    <dgm:cxn modelId="{967E426F-4EB0-4DE9-B878-62B3ADC71738}" type="presParOf" srcId="{9723C507-C4F5-448B-826F-4FD8F3FA8ECA}" destId="{8EF45235-7B57-44A0-9EB2-2C9204CB9783}" srcOrd="9" destOrd="0" presId="urn:microsoft.com/office/officeart/2005/8/layout/list1"/>
    <dgm:cxn modelId="{D1ACC3B3-5C68-4B1C-8FC7-62CFDF1BF92C}" type="presParOf" srcId="{9723C507-C4F5-448B-826F-4FD8F3FA8ECA}" destId="{B4F878ED-A58C-44DE-B11A-F451D342D0ED}" srcOrd="10" destOrd="0" presId="urn:microsoft.com/office/officeart/2005/8/layout/list1"/>
    <dgm:cxn modelId="{9E2275B7-E9F6-4DF1-A400-686C79B0ACC9}" type="presParOf" srcId="{9723C507-C4F5-448B-826F-4FD8F3FA8ECA}" destId="{7C890E19-F961-4834-AEC0-D069B9B38D38}" srcOrd="11" destOrd="0" presId="urn:microsoft.com/office/officeart/2005/8/layout/list1"/>
    <dgm:cxn modelId="{ECD50158-CBA4-4655-B7CF-F4E069016262}" type="presParOf" srcId="{9723C507-C4F5-448B-826F-4FD8F3FA8ECA}" destId="{D171483D-9820-4153-A67C-3E36D63A7E1D}" srcOrd="12" destOrd="0" presId="urn:microsoft.com/office/officeart/2005/8/layout/list1"/>
    <dgm:cxn modelId="{8BF23F2F-3309-42CD-95F3-097E9736DC46}" type="presParOf" srcId="{D171483D-9820-4153-A67C-3E36D63A7E1D}" destId="{F33DD8EE-0E3E-4533-924B-2F1585D6FE5A}" srcOrd="0" destOrd="0" presId="urn:microsoft.com/office/officeart/2005/8/layout/list1"/>
    <dgm:cxn modelId="{1589BB13-63A2-4145-87DC-64A9B3B7ACF9}" type="presParOf" srcId="{D171483D-9820-4153-A67C-3E36D63A7E1D}" destId="{D1C16BE0-60B3-4678-B8E2-0C58DA0DEDD1}" srcOrd="1" destOrd="0" presId="urn:microsoft.com/office/officeart/2005/8/layout/list1"/>
    <dgm:cxn modelId="{5AF18B60-9C0B-47A7-8929-08C29B86BECE}" type="presParOf" srcId="{9723C507-C4F5-448B-826F-4FD8F3FA8ECA}" destId="{8894138F-A6E0-4409-A83E-D24795FFAFD3}" srcOrd="13" destOrd="0" presId="urn:microsoft.com/office/officeart/2005/8/layout/list1"/>
    <dgm:cxn modelId="{2C91F06E-AD1C-4A2E-A0AF-F9E5B25B8014}" type="presParOf" srcId="{9723C507-C4F5-448B-826F-4FD8F3FA8ECA}" destId="{410B2A3E-368A-42EE-911E-26BB83E63176}" srcOrd="14" destOrd="0" presId="urn:microsoft.com/office/officeart/2005/8/layout/list1"/>
    <dgm:cxn modelId="{30D2CA36-9747-4D5B-80CF-33A33A90A1DF}" type="presParOf" srcId="{9723C507-C4F5-448B-826F-4FD8F3FA8ECA}" destId="{56CABD6E-62A8-4CC5-9453-914F5DFA8930}" srcOrd="15" destOrd="0" presId="urn:microsoft.com/office/officeart/2005/8/layout/list1"/>
    <dgm:cxn modelId="{7E8299BF-C750-4771-BAD0-F422203F9D16}" type="presParOf" srcId="{9723C507-C4F5-448B-826F-4FD8F3FA8ECA}" destId="{775B94AF-727B-4A4F-AE2B-229E0F6BF2F3}" srcOrd="16" destOrd="0" presId="urn:microsoft.com/office/officeart/2005/8/layout/list1"/>
    <dgm:cxn modelId="{35F11C7A-A935-4CB7-AB03-23EAA69694F5}" type="presParOf" srcId="{775B94AF-727B-4A4F-AE2B-229E0F6BF2F3}" destId="{B1335ECD-9C26-41DD-9D1C-A58347B1797F}" srcOrd="0" destOrd="0" presId="urn:microsoft.com/office/officeart/2005/8/layout/list1"/>
    <dgm:cxn modelId="{4D24372D-1697-4744-9131-BF7715113115}" type="presParOf" srcId="{775B94AF-727B-4A4F-AE2B-229E0F6BF2F3}" destId="{9AE349AF-3A0D-4CD8-881F-2239AD9A7315}" srcOrd="1" destOrd="0" presId="urn:microsoft.com/office/officeart/2005/8/layout/list1"/>
    <dgm:cxn modelId="{FEA3B85A-81A1-44C2-B328-B872535145CD}" type="presParOf" srcId="{9723C507-C4F5-448B-826F-4FD8F3FA8ECA}" destId="{35EADEFC-58D4-4717-88DB-97638F7578F4}" srcOrd="17" destOrd="0" presId="urn:microsoft.com/office/officeart/2005/8/layout/list1"/>
    <dgm:cxn modelId="{2F03F44E-11F1-4920-A6B2-6E2C5499F1AF}" type="presParOf" srcId="{9723C507-C4F5-448B-826F-4FD8F3FA8ECA}" destId="{F480C930-60F4-4272-B58E-FCD00DB5347B}" srcOrd="18" destOrd="0" presId="urn:microsoft.com/office/officeart/2005/8/layout/list1"/>
    <dgm:cxn modelId="{56184DC7-3E8A-4724-ADFF-90C8B6845F96}" type="presParOf" srcId="{9723C507-C4F5-448B-826F-4FD8F3FA8ECA}" destId="{B9682562-A2ED-4764-BE2F-000E67E095E6}" srcOrd="19" destOrd="0" presId="urn:microsoft.com/office/officeart/2005/8/layout/list1"/>
    <dgm:cxn modelId="{4FACD790-081C-4F49-BDA2-3106BC364490}" type="presParOf" srcId="{9723C507-C4F5-448B-826F-4FD8F3FA8ECA}" destId="{ADDD6625-0E47-4E5A-82DA-03282C263EE6}" srcOrd="20" destOrd="0" presId="urn:microsoft.com/office/officeart/2005/8/layout/list1"/>
    <dgm:cxn modelId="{A189965B-50F2-4F93-8A77-A848B9C335EF}" type="presParOf" srcId="{ADDD6625-0E47-4E5A-82DA-03282C263EE6}" destId="{9B3D9639-8C2E-4AD0-B876-C9799C5C3B03}" srcOrd="0" destOrd="0" presId="urn:microsoft.com/office/officeart/2005/8/layout/list1"/>
    <dgm:cxn modelId="{55BFD32A-5FD3-4E56-9944-E4F87E07E363}" type="presParOf" srcId="{ADDD6625-0E47-4E5A-82DA-03282C263EE6}" destId="{C2F5C10A-C0B7-4535-AB59-F0ADE9120CDC}" srcOrd="1" destOrd="0" presId="urn:microsoft.com/office/officeart/2005/8/layout/list1"/>
    <dgm:cxn modelId="{5C76699F-DAAF-4CB5-BAC8-C074B578FA04}" type="presParOf" srcId="{9723C507-C4F5-448B-826F-4FD8F3FA8ECA}" destId="{F7B44640-3A67-48C3-9E04-E4D1B234EF16}" srcOrd="21" destOrd="0" presId="urn:microsoft.com/office/officeart/2005/8/layout/list1"/>
    <dgm:cxn modelId="{35A00A97-8E1F-49D1-B824-94962C965959}" type="presParOf" srcId="{9723C507-C4F5-448B-826F-4FD8F3FA8ECA}" destId="{04827CDA-E797-480A-99DF-D638E92C40A1}" srcOrd="22" destOrd="0" presId="urn:microsoft.com/office/officeart/2005/8/layout/list1"/>
    <dgm:cxn modelId="{301C3E64-F17D-4D5A-830F-B2BA3CCAE0E7}" type="presParOf" srcId="{9723C507-C4F5-448B-826F-4FD8F3FA8ECA}" destId="{E008CA4C-428A-4791-A135-449362B4D632}" srcOrd="23" destOrd="0" presId="urn:microsoft.com/office/officeart/2005/8/layout/list1"/>
    <dgm:cxn modelId="{E5C6F83F-1E4D-4DC7-B2FA-DAA08C4C3643}" type="presParOf" srcId="{9723C507-C4F5-448B-826F-4FD8F3FA8ECA}" destId="{BDC5F9A4-0DE4-4754-9598-887E2EAA70A0}" srcOrd="24" destOrd="0" presId="urn:microsoft.com/office/officeart/2005/8/layout/list1"/>
    <dgm:cxn modelId="{66AA087B-5933-4641-8A0D-596BA3E746B6}" type="presParOf" srcId="{BDC5F9A4-0DE4-4754-9598-887E2EAA70A0}" destId="{A7A3E853-8531-433C-AB60-5F403D3FA3B5}" srcOrd="0" destOrd="0" presId="urn:microsoft.com/office/officeart/2005/8/layout/list1"/>
    <dgm:cxn modelId="{F80D66E2-8418-453E-A4AA-F2908FD065ED}" type="presParOf" srcId="{BDC5F9A4-0DE4-4754-9598-887E2EAA70A0}" destId="{6666C060-F6D4-495C-A91C-B374BB2E41AE}" srcOrd="1" destOrd="0" presId="urn:microsoft.com/office/officeart/2005/8/layout/list1"/>
    <dgm:cxn modelId="{E1778EF1-5BFC-4FA7-9D08-4C1C2C9382BD}" type="presParOf" srcId="{9723C507-C4F5-448B-826F-4FD8F3FA8ECA}" destId="{A326B0B6-FE8D-4ED0-BA43-810914273B9E}" srcOrd="25" destOrd="0" presId="urn:microsoft.com/office/officeart/2005/8/layout/list1"/>
    <dgm:cxn modelId="{7F0ED3F4-5A6D-41BC-A206-E197DC5F3C69}" type="presParOf" srcId="{9723C507-C4F5-448B-826F-4FD8F3FA8ECA}" destId="{F4FE4E5D-99BF-4030-801A-46D716A4A8E5}" srcOrd="26"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DE31FE-F37D-43BD-9104-BF8993E0749B}" type="doc">
      <dgm:prSet loTypeId="urn:microsoft.com/office/officeart/2005/8/layout/process1" loCatId="process" qsTypeId="urn:microsoft.com/office/officeart/2005/8/quickstyle/simple4" qsCatId="simple" csTypeId="urn:microsoft.com/office/officeart/2005/8/colors/accent1_2" csCatId="accent1" phldr="1"/>
      <dgm:spPr/>
    </dgm:pt>
    <dgm:pt modelId="{603718A8-8211-4345-BEDD-CC4F338116CD}">
      <dgm:prSet phldrT="[Texto]"/>
      <dgm:spPr/>
      <dgm:t>
        <a:bodyPr/>
        <a:lstStyle/>
        <a:p>
          <a:r>
            <a:rPr lang="es-GT" dirty="0" smtClean="0"/>
            <a:t>GDRI</a:t>
          </a:r>
          <a:endParaRPr lang="es-GT" dirty="0"/>
        </a:p>
      </dgm:t>
    </dgm:pt>
    <dgm:pt modelId="{6E92CF34-F83E-4639-9C1F-F1D2BF0EE81E}" type="parTrans" cxnId="{CD2048D3-9A64-45D6-8532-6415BFF6FBEE}">
      <dgm:prSet/>
      <dgm:spPr/>
      <dgm:t>
        <a:bodyPr/>
        <a:lstStyle/>
        <a:p>
          <a:endParaRPr lang="es-GT"/>
        </a:p>
      </dgm:t>
    </dgm:pt>
    <dgm:pt modelId="{58744C38-D791-4670-984A-149DB0D0B192}" type="sibTrans" cxnId="{CD2048D3-9A64-45D6-8532-6415BFF6FBEE}">
      <dgm:prSet/>
      <dgm:spPr/>
      <dgm:t>
        <a:bodyPr/>
        <a:lstStyle/>
        <a:p>
          <a:endParaRPr lang="es-GT"/>
        </a:p>
      </dgm:t>
    </dgm:pt>
    <dgm:pt modelId="{2DBD34D0-A12F-496C-8625-966F3785FCF4}">
      <dgm:prSet phldrT="[Texto]"/>
      <dgm:spPr/>
      <dgm:t>
        <a:bodyPr/>
        <a:lstStyle/>
        <a:p>
          <a:r>
            <a:rPr lang="es-GT" dirty="0" smtClean="0"/>
            <a:t>SE</a:t>
          </a:r>
          <a:endParaRPr lang="es-GT" dirty="0"/>
        </a:p>
      </dgm:t>
    </dgm:pt>
    <dgm:pt modelId="{64D1EEDB-0C04-4B82-B4AE-BEBCD0A2B0E1}" type="parTrans" cxnId="{8DB57DBC-0CC7-4CB6-92BC-2A077F49F5BA}">
      <dgm:prSet/>
      <dgm:spPr/>
      <dgm:t>
        <a:bodyPr/>
        <a:lstStyle/>
        <a:p>
          <a:endParaRPr lang="es-GT"/>
        </a:p>
      </dgm:t>
    </dgm:pt>
    <dgm:pt modelId="{2D842C6C-0377-4D35-AD9D-CA98D18B66DC}" type="sibTrans" cxnId="{8DB57DBC-0CC7-4CB6-92BC-2A077F49F5BA}">
      <dgm:prSet/>
      <dgm:spPr/>
      <dgm:t>
        <a:bodyPr/>
        <a:lstStyle/>
        <a:p>
          <a:endParaRPr lang="es-GT"/>
        </a:p>
      </dgm:t>
    </dgm:pt>
    <dgm:pt modelId="{C0909C2F-190D-413E-92E2-2E683096C944}">
      <dgm:prSet phldrT="[Texto]"/>
      <dgm:spPr/>
      <dgm:t>
        <a:bodyPr/>
        <a:lstStyle/>
        <a:p>
          <a:r>
            <a:rPr lang="es-GT" dirty="0" smtClean="0"/>
            <a:t>UTI</a:t>
          </a:r>
          <a:endParaRPr lang="es-GT" dirty="0"/>
        </a:p>
      </dgm:t>
    </dgm:pt>
    <dgm:pt modelId="{3B957C27-A4F4-43C9-A5A3-AB9037C118C3}" type="parTrans" cxnId="{FA767EFC-FD7D-4D6C-93E9-2AD729E369E7}">
      <dgm:prSet/>
      <dgm:spPr/>
      <dgm:t>
        <a:bodyPr/>
        <a:lstStyle/>
        <a:p>
          <a:endParaRPr lang="es-GT"/>
        </a:p>
      </dgm:t>
    </dgm:pt>
    <dgm:pt modelId="{0F7E4950-7CC0-4780-BB73-61ABD1FB9359}" type="sibTrans" cxnId="{FA767EFC-FD7D-4D6C-93E9-2AD729E369E7}">
      <dgm:prSet/>
      <dgm:spPr/>
      <dgm:t>
        <a:bodyPr/>
        <a:lstStyle/>
        <a:p>
          <a:endParaRPr lang="es-GT"/>
        </a:p>
      </dgm:t>
    </dgm:pt>
    <dgm:pt modelId="{21E8800D-4B6E-4C58-968B-800651D4854C}" type="pres">
      <dgm:prSet presAssocID="{EBDE31FE-F37D-43BD-9104-BF8993E0749B}" presName="Name0" presStyleCnt="0">
        <dgm:presLayoutVars>
          <dgm:dir/>
          <dgm:resizeHandles val="exact"/>
        </dgm:presLayoutVars>
      </dgm:prSet>
      <dgm:spPr/>
    </dgm:pt>
    <dgm:pt modelId="{9970DA40-365B-4A8C-BF11-22DE6E8CADDF}" type="pres">
      <dgm:prSet presAssocID="{603718A8-8211-4345-BEDD-CC4F338116CD}" presName="node" presStyleLbl="node1" presStyleIdx="0" presStyleCnt="3">
        <dgm:presLayoutVars>
          <dgm:bulletEnabled val="1"/>
        </dgm:presLayoutVars>
      </dgm:prSet>
      <dgm:spPr/>
      <dgm:t>
        <a:bodyPr/>
        <a:lstStyle/>
        <a:p>
          <a:endParaRPr lang="es-GT"/>
        </a:p>
      </dgm:t>
    </dgm:pt>
    <dgm:pt modelId="{D7CD6408-F692-4E9B-8E98-57BB8D66C8C0}" type="pres">
      <dgm:prSet presAssocID="{58744C38-D791-4670-984A-149DB0D0B192}" presName="sibTrans" presStyleLbl="sibTrans2D1" presStyleIdx="0" presStyleCnt="2"/>
      <dgm:spPr/>
      <dgm:t>
        <a:bodyPr/>
        <a:lstStyle/>
        <a:p>
          <a:endParaRPr lang="es-GT"/>
        </a:p>
      </dgm:t>
    </dgm:pt>
    <dgm:pt modelId="{6F16080D-300A-4AB0-8A3A-531976DA4B3E}" type="pres">
      <dgm:prSet presAssocID="{58744C38-D791-4670-984A-149DB0D0B192}" presName="connectorText" presStyleLbl="sibTrans2D1" presStyleIdx="0" presStyleCnt="2"/>
      <dgm:spPr/>
      <dgm:t>
        <a:bodyPr/>
        <a:lstStyle/>
        <a:p>
          <a:endParaRPr lang="es-GT"/>
        </a:p>
      </dgm:t>
    </dgm:pt>
    <dgm:pt modelId="{404D06E2-EDAC-4030-BEA4-F4DDA33DDF70}" type="pres">
      <dgm:prSet presAssocID="{2DBD34D0-A12F-496C-8625-966F3785FCF4}" presName="node" presStyleLbl="node1" presStyleIdx="1" presStyleCnt="3">
        <dgm:presLayoutVars>
          <dgm:bulletEnabled val="1"/>
        </dgm:presLayoutVars>
      </dgm:prSet>
      <dgm:spPr/>
      <dgm:t>
        <a:bodyPr/>
        <a:lstStyle/>
        <a:p>
          <a:endParaRPr lang="es-GT"/>
        </a:p>
      </dgm:t>
    </dgm:pt>
    <dgm:pt modelId="{135BEA35-2804-4321-A958-2958E4F0E6D6}" type="pres">
      <dgm:prSet presAssocID="{2D842C6C-0377-4D35-AD9D-CA98D18B66DC}" presName="sibTrans" presStyleLbl="sibTrans2D1" presStyleIdx="1" presStyleCnt="2"/>
      <dgm:spPr/>
      <dgm:t>
        <a:bodyPr/>
        <a:lstStyle/>
        <a:p>
          <a:endParaRPr lang="es-GT"/>
        </a:p>
      </dgm:t>
    </dgm:pt>
    <dgm:pt modelId="{921C064D-F452-4E9B-97B4-047FDF76954D}" type="pres">
      <dgm:prSet presAssocID="{2D842C6C-0377-4D35-AD9D-CA98D18B66DC}" presName="connectorText" presStyleLbl="sibTrans2D1" presStyleIdx="1" presStyleCnt="2"/>
      <dgm:spPr/>
      <dgm:t>
        <a:bodyPr/>
        <a:lstStyle/>
        <a:p>
          <a:endParaRPr lang="es-GT"/>
        </a:p>
      </dgm:t>
    </dgm:pt>
    <dgm:pt modelId="{7A859632-F9BF-4C76-BB02-A826CFA8E170}" type="pres">
      <dgm:prSet presAssocID="{C0909C2F-190D-413E-92E2-2E683096C944}" presName="node" presStyleLbl="node1" presStyleIdx="2" presStyleCnt="3">
        <dgm:presLayoutVars>
          <dgm:bulletEnabled val="1"/>
        </dgm:presLayoutVars>
      </dgm:prSet>
      <dgm:spPr/>
      <dgm:t>
        <a:bodyPr/>
        <a:lstStyle/>
        <a:p>
          <a:endParaRPr lang="es-GT"/>
        </a:p>
      </dgm:t>
    </dgm:pt>
  </dgm:ptLst>
  <dgm:cxnLst>
    <dgm:cxn modelId="{66DD78E9-74F6-48FD-8ECA-18B2488E02CE}" type="presOf" srcId="{EBDE31FE-F37D-43BD-9104-BF8993E0749B}" destId="{21E8800D-4B6E-4C58-968B-800651D4854C}" srcOrd="0" destOrd="0" presId="urn:microsoft.com/office/officeart/2005/8/layout/process1"/>
    <dgm:cxn modelId="{FA767EFC-FD7D-4D6C-93E9-2AD729E369E7}" srcId="{EBDE31FE-F37D-43BD-9104-BF8993E0749B}" destId="{C0909C2F-190D-413E-92E2-2E683096C944}" srcOrd="2" destOrd="0" parTransId="{3B957C27-A4F4-43C9-A5A3-AB9037C118C3}" sibTransId="{0F7E4950-7CC0-4780-BB73-61ABD1FB9359}"/>
    <dgm:cxn modelId="{276F5BFC-B3A8-4E9F-BC5D-9EBFA9CF8CC9}" type="presOf" srcId="{2DBD34D0-A12F-496C-8625-966F3785FCF4}" destId="{404D06E2-EDAC-4030-BEA4-F4DDA33DDF70}" srcOrd="0" destOrd="0" presId="urn:microsoft.com/office/officeart/2005/8/layout/process1"/>
    <dgm:cxn modelId="{AF6A1DC1-A451-4615-B3BE-011E4E2303A9}" type="presOf" srcId="{58744C38-D791-4670-984A-149DB0D0B192}" destId="{6F16080D-300A-4AB0-8A3A-531976DA4B3E}" srcOrd="1" destOrd="0" presId="urn:microsoft.com/office/officeart/2005/8/layout/process1"/>
    <dgm:cxn modelId="{D922A332-0BFA-43C9-B41F-196348954058}" type="presOf" srcId="{2D842C6C-0377-4D35-AD9D-CA98D18B66DC}" destId="{921C064D-F452-4E9B-97B4-047FDF76954D}" srcOrd="1" destOrd="0" presId="urn:microsoft.com/office/officeart/2005/8/layout/process1"/>
    <dgm:cxn modelId="{14D295C4-3539-4A57-ADC5-9CC57EC86FA0}" type="presOf" srcId="{58744C38-D791-4670-984A-149DB0D0B192}" destId="{D7CD6408-F692-4E9B-8E98-57BB8D66C8C0}" srcOrd="0" destOrd="0" presId="urn:microsoft.com/office/officeart/2005/8/layout/process1"/>
    <dgm:cxn modelId="{977A9C1D-F51D-46B6-ADE3-2AFEDC568934}" type="presOf" srcId="{2D842C6C-0377-4D35-AD9D-CA98D18B66DC}" destId="{135BEA35-2804-4321-A958-2958E4F0E6D6}" srcOrd="0" destOrd="0" presId="urn:microsoft.com/office/officeart/2005/8/layout/process1"/>
    <dgm:cxn modelId="{AE02847C-B81E-45CD-9E9E-FA9F13BF2F7F}" type="presOf" srcId="{603718A8-8211-4345-BEDD-CC4F338116CD}" destId="{9970DA40-365B-4A8C-BF11-22DE6E8CADDF}" srcOrd="0" destOrd="0" presId="urn:microsoft.com/office/officeart/2005/8/layout/process1"/>
    <dgm:cxn modelId="{CD2048D3-9A64-45D6-8532-6415BFF6FBEE}" srcId="{EBDE31FE-F37D-43BD-9104-BF8993E0749B}" destId="{603718A8-8211-4345-BEDD-CC4F338116CD}" srcOrd="0" destOrd="0" parTransId="{6E92CF34-F83E-4639-9C1F-F1D2BF0EE81E}" sibTransId="{58744C38-D791-4670-984A-149DB0D0B192}"/>
    <dgm:cxn modelId="{272FAB7A-3A50-44F2-9F99-DDEAE35EBDE0}" type="presOf" srcId="{C0909C2F-190D-413E-92E2-2E683096C944}" destId="{7A859632-F9BF-4C76-BB02-A826CFA8E170}" srcOrd="0" destOrd="0" presId="urn:microsoft.com/office/officeart/2005/8/layout/process1"/>
    <dgm:cxn modelId="{8DB57DBC-0CC7-4CB6-92BC-2A077F49F5BA}" srcId="{EBDE31FE-F37D-43BD-9104-BF8993E0749B}" destId="{2DBD34D0-A12F-496C-8625-966F3785FCF4}" srcOrd="1" destOrd="0" parTransId="{64D1EEDB-0C04-4B82-B4AE-BEBCD0A2B0E1}" sibTransId="{2D842C6C-0377-4D35-AD9D-CA98D18B66DC}"/>
    <dgm:cxn modelId="{0E202C18-93A8-4AA2-B298-5364D276F1E0}" type="presParOf" srcId="{21E8800D-4B6E-4C58-968B-800651D4854C}" destId="{9970DA40-365B-4A8C-BF11-22DE6E8CADDF}" srcOrd="0" destOrd="0" presId="urn:microsoft.com/office/officeart/2005/8/layout/process1"/>
    <dgm:cxn modelId="{1275FCEF-3114-4648-ACF1-A921926BBEFC}" type="presParOf" srcId="{21E8800D-4B6E-4C58-968B-800651D4854C}" destId="{D7CD6408-F692-4E9B-8E98-57BB8D66C8C0}" srcOrd="1" destOrd="0" presId="urn:microsoft.com/office/officeart/2005/8/layout/process1"/>
    <dgm:cxn modelId="{28B67049-3943-4F8A-8B28-B7692FD8CBD5}" type="presParOf" srcId="{D7CD6408-F692-4E9B-8E98-57BB8D66C8C0}" destId="{6F16080D-300A-4AB0-8A3A-531976DA4B3E}" srcOrd="0" destOrd="0" presId="urn:microsoft.com/office/officeart/2005/8/layout/process1"/>
    <dgm:cxn modelId="{D6953C63-C193-4CC1-BF99-5971468023A6}" type="presParOf" srcId="{21E8800D-4B6E-4C58-968B-800651D4854C}" destId="{404D06E2-EDAC-4030-BEA4-F4DDA33DDF70}" srcOrd="2" destOrd="0" presId="urn:microsoft.com/office/officeart/2005/8/layout/process1"/>
    <dgm:cxn modelId="{BA17F12F-F74C-438B-BD84-7A29159CB27D}" type="presParOf" srcId="{21E8800D-4B6E-4C58-968B-800651D4854C}" destId="{135BEA35-2804-4321-A958-2958E4F0E6D6}" srcOrd="3" destOrd="0" presId="urn:microsoft.com/office/officeart/2005/8/layout/process1"/>
    <dgm:cxn modelId="{1742DBE0-B59B-4AAA-8DB5-28F5D22F7242}" type="presParOf" srcId="{135BEA35-2804-4321-A958-2958E4F0E6D6}" destId="{921C064D-F452-4E9B-97B4-047FDF76954D}" srcOrd="0" destOrd="0" presId="urn:microsoft.com/office/officeart/2005/8/layout/process1"/>
    <dgm:cxn modelId="{6D4A7762-1C71-4F37-913F-282156E6E0DD}" type="presParOf" srcId="{21E8800D-4B6E-4C58-968B-800651D4854C}" destId="{7A859632-F9BF-4C76-BB02-A826CFA8E170}" srcOrd="4"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7ACC4-8BEC-4CCB-8E7E-1591B0BE96A8}">
      <dsp:nvSpPr>
        <dsp:cNvPr id="0" name=""/>
        <dsp:cNvSpPr/>
      </dsp:nvSpPr>
      <dsp:spPr>
        <a:xfrm>
          <a:off x="0" y="392519"/>
          <a:ext cx="8554897"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23C826B7-D04C-4123-948A-F7F71368A4C1}">
      <dsp:nvSpPr>
        <dsp:cNvPr id="0" name=""/>
        <dsp:cNvSpPr/>
      </dsp:nvSpPr>
      <dsp:spPr>
        <a:xfrm>
          <a:off x="427744" y="141599"/>
          <a:ext cx="5988427"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226348" tIns="0" rIns="226348"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Campesino</a:t>
          </a:r>
          <a:endParaRPr lang="es-GT" sz="2000" kern="1200" dirty="0">
            <a:latin typeface="Arial" pitchFamily="34" charset="0"/>
            <a:cs typeface="Arial" pitchFamily="34" charset="0"/>
          </a:endParaRPr>
        </a:p>
      </dsp:txBody>
      <dsp:txXfrm>
        <a:off x="452242" y="166097"/>
        <a:ext cx="5939431" cy="452844"/>
      </dsp:txXfrm>
    </dsp:sp>
    <dsp:sp modelId="{D27AFBEC-8519-40E0-ABC2-E9DFA7785B32}">
      <dsp:nvSpPr>
        <dsp:cNvPr id="0" name=""/>
        <dsp:cNvSpPr/>
      </dsp:nvSpPr>
      <dsp:spPr>
        <a:xfrm>
          <a:off x="0" y="1163639"/>
          <a:ext cx="8554897"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40339C78-F8A3-4C4D-BBBF-27E8070E95C5}">
      <dsp:nvSpPr>
        <dsp:cNvPr id="0" name=""/>
        <dsp:cNvSpPr/>
      </dsp:nvSpPr>
      <dsp:spPr>
        <a:xfrm>
          <a:off x="427744" y="912719"/>
          <a:ext cx="5988427"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226348" tIns="0" rIns="226348"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del Emprendimiento y la Inversión para la generación de empleo     </a:t>
          </a:r>
          <a:endParaRPr lang="es-GT" sz="2000" kern="1200" dirty="0">
            <a:latin typeface="Arial" pitchFamily="34" charset="0"/>
            <a:cs typeface="Arial" pitchFamily="34" charset="0"/>
          </a:endParaRPr>
        </a:p>
      </dsp:txBody>
      <dsp:txXfrm>
        <a:off x="452242" y="937217"/>
        <a:ext cx="5939431" cy="452844"/>
      </dsp:txXfrm>
    </dsp:sp>
    <dsp:sp modelId="{B4F878ED-A58C-44DE-B11A-F451D342D0ED}">
      <dsp:nvSpPr>
        <dsp:cNvPr id="0" name=""/>
        <dsp:cNvSpPr/>
      </dsp:nvSpPr>
      <dsp:spPr>
        <a:xfrm>
          <a:off x="0" y="1934759"/>
          <a:ext cx="8554897"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66F1D46D-8D4D-487D-827C-B0E18F721949}">
      <dsp:nvSpPr>
        <dsp:cNvPr id="0" name=""/>
        <dsp:cNvSpPr/>
      </dsp:nvSpPr>
      <dsp:spPr>
        <a:xfrm>
          <a:off x="427744" y="1683839"/>
          <a:ext cx="5988427"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226348" tIns="0" rIns="226348"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 la Inclusión Social    </a:t>
          </a:r>
        </a:p>
      </dsp:txBody>
      <dsp:txXfrm>
        <a:off x="452242" y="1708337"/>
        <a:ext cx="5939431" cy="452844"/>
      </dsp:txXfrm>
    </dsp:sp>
    <dsp:sp modelId="{410B2A3E-368A-42EE-911E-26BB83E63176}">
      <dsp:nvSpPr>
        <dsp:cNvPr id="0" name=""/>
        <dsp:cNvSpPr/>
      </dsp:nvSpPr>
      <dsp:spPr>
        <a:xfrm>
          <a:off x="0" y="2705879"/>
          <a:ext cx="8554897"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D1C16BE0-60B3-4678-B8E2-0C58DA0DEDD1}">
      <dsp:nvSpPr>
        <dsp:cNvPr id="0" name=""/>
        <dsp:cNvSpPr/>
      </dsp:nvSpPr>
      <dsp:spPr>
        <a:xfrm>
          <a:off x="427744" y="2454959"/>
          <a:ext cx="5988427"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226348" tIns="0" rIns="226348"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 los Caminos             </a:t>
          </a:r>
        </a:p>
      </dsp:txBody>
      <dsp:txXfrm>
        <a:off x="452242" y="2479457"/>
        <a:ext cx="5939431" cy="452844"/>
      </dsp:txXfrm>
    </dsp:sp>
    <dsp:sp modelId="{F480C930-60F4-4272-B58E-FCD00DB5347B}">
      <dsp:nvSpPr>
        <dsp:cNvPr id="0" name=""/>
        <dsp:cNvSpPr/>
      </dsp:nvSpPr>
      <dsp:spPr>
        <a:xfrm>
          <a:off x="0" y="4856836"/>
          <a:ext cx="8554897"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9AE349AF-3A0D-4CD8-881F-2239AD9A7315}">
      <dsp:nvSpPr>
        <dsp:cNvPr id="0" name=""/>
        <dsp:cNvSpPr/>
      </dsp:nvSpPr>
      <dsp:spPr>
        <a:xfrm>
          <a:off x="427744" y="3226080"/>
          <a:ext cx="5988427"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226348" tIns="0" rIns="226348"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del Empoderamiento Socio-político del sujeto priorizado a nivel territorial </a:t>
          </a:r>
        </a:p>
      </dsp:txBody>
      <dsp:txXfrm>
        <a:off x="452242" y="3250578"/>
        <a:ext cx="5939431" cy="452844"/>
      </dsp:txXfrm>
    </dsp:sp>
    <dsp:sp modelId="{04827CDA-E797-480A-99DF-D638E92C40A1}">
      <dsp:nvSpPr>
        <dsp:cNvPr id="0" name=""/>
        <dsp:cNvSpPr/>
      </dsp:nvSpPr>
      <dsp:spPr>
        <a:xfrm>
          <a:off x="0" y="4248120"/>
          <a:ext cx="8554897"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C2F5C10A-C0B7-4535-AB59-F0ADE9120CDC}">
      <dsp:nvSpPr>
        <dsp:cNvPr id="0" name=""/>
        <dsp:cNvSpPr/>
      </dsp:nvSpPr>
      <dsp:spPr>
        <a:xfrm>
          <a:off x="427744" y="3997200"/>
          <a:ext cx="5988427"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226348" tIns="0" rIns="226348"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del Diálogo y la Concertación para la acción  </a:t>
          </a:r>
        </a:p>
      </dsp:txBody>
      <dsp:txXfrm>
        <a:off x="452242" y="4021698"/>
        <a:ext cx="5939431" cy="452844"/>
      </dsp:txXfrm>
    </dsp:sp>
    <dsp:sp modelId="{F4FE4E5D-99BF-4030-801A-46D716A4A8E5}">
      <dsp:nvSpPr>
        <dsp:cNvPr id="0" name=""/>
        <dsp:cNvSpPr/>
      </dsp:nvSpPr>
      <dsp:spPr>
        <a:xfrm>
          <a:off x="0" y="5019240"/>
          <a:ext cx="8554897"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6666C060-F6D4-495C-A91C-B374BB2E41AE}">
      <dsp:nvSpPr>
        <dsp:cNvPr id="0" name=""/>
        <dsp:cNvSpPr/>
      </dsp:nvSpPr>
      <dsp:spPr>
        <a:xfrm>
          <a:off x="427744" y="4768319"/>
          <a:ext cx="5988427"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226348" tIns="0" rIns="226348"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 la Luz y la Energía        </a:t>
          </a:r>
        </a:p>
      </dsp:txBody>
      <dsp:txXfrm>
        <a:off x="452242" y="4792817"/>
        <a:ext cx="5939431"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7ACC4-8BEC-4CCB-8E7E-1591B0BE96A8}">
      <dsp:nvSpPr>
        <dsp:cNvPr id="0" name=""/>
        <dsp:cNvSpPr/>
      </dsp:nvSpPr>
      <dsp:spPr>
        <a:xfrm>
          <a:off x="0" y="392519"/>
          <a:ext cx="7519380"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23C826B7-D04C-4123-948A-F7F71368A4C1}">
      <dsp:nvSpPr>
        <dsp:cNvPr id="0" name=""/>
        <dsp:cNvSpPr/>
      </dsp:nvSpPr>
      <dsp:spPr>
        <a:xfrm>
          <a:off x="390586" y="141599"/>
          <a:ext cx="5263566"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98950" tIns="0" rIns="198950"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Campesino                   (MAGA)</a:t>
          </a:r>
          <a:endParaRPr lang="es-GT" sz="2000" kern="1200" dirty="0">
            <a:latin typeface="Arial" pitchFamily="34" charset="0"/>
            <a:cs typeface="Arial" pitchFamily="34" charset="0"/>
          </a:endParaRPr>
        </a:p>
      </dsp:txBody>
      <dsp:txXfrm>
        <a:off x="415084" y="166097"/>
        <a:ext cx="5214570" cy="452844"/>
      </dsp:txXfrm>
    </dsp:sp>
    <dsp:sp modelId="{D27AFBEC-8519-40E0-ABC2-E9DFA7785B32}">
      <dsp:nvSpPr>
        <dsp:cNvPr id="0" name=""/>
        <dsp:cNvSpPr/>
      </dsp:nvSpPr>
      <dsp:spPr>
        <a:xfrm>
          <a:off x="0" y="1163639"/>
          <a:ext cx="7519380"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40339C78-F8A3-4C4D-BBBF-27E8070E95C5}">
      <dsp:nvSpPr>
        <dsp:cNvPr id="0" name=""/>
        <dsp:cNvSpPr/>
      </dsp:nvSpPr>
      <dsp:spPr>
        <a:xfrm>
          <a:off x="375969" y="912719"/>
          <a:ext cx="5263566"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98950" tIns="0" rIns="198950" bIns="0" numCol="1" spcCol="1270" anchor="ctr" anchorCtr="0">
          <a:noAutofit/>
        </a:bodyPr>
        <a:lstStyle/>
        <a:p>
          <a:pPr lvl="0" algn="l" defTabSz="844550">
            <a:lnSpc>
              <a:spcPct val="90000"/>
            </a:lnSpc>
            <a:spcBef>
              <a:spcPct val="0"/>
            </a:spcBef>
            <a:spcAft>
              <a:spcPct val="35000"/>
            </a:spcAft>
          </a:pPr>
          <a:r>
            <a:rPr lang="es-GT" sz="1900" kern="1200" dirty="0" smtClean="0">
              <a:latin typeface="Arial" pitchFamily="34" charset="0"/>
              <a:cs typeface="Arial" pitchFamily="34" charset="0"/>
            </a:rPr>
            <a:t>El Camino del Emprendimiento y la Inversión para la generación de empleo       (MINECO)</a:t>
          </a:r>
          <a:endParaRPr lang="es-GT" sz="1900" kern="1200" dirty="0">
            <a:latin typeface="Arial" pitchFamily="34" charset="0"/>
            <a:cs typeface="Arial" pitchFamily="34" charset="0"/>
          </a:endParaRPr>
        </a:p>
      </dsp:txBody>
      <dsp:txXfrm>
        <a:off x="400467" y="937217"/>
        <a:ext cx="5214570" cy="452844"/>
      </dsp:txXfrm>
    </dsp:sp>
    <dsp:sp modelId="{B4F878ED-A58C-44DE-B11A-F451D342D0ED}">
      <dsp:nvSpPr>
        <dsp:cNvPr id="0" name=""/>
        <dsp:cNvSpPr/>
      </dsp:nvSpPr>
      <dsp:spPr>
        <a:xfrm>
          <a:off x="0" y="1934759"/>
          <a:ext cx="7519380"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66F1D46D-8D4D-487D-827C-B0E18F721949}">
      <dsp:nvSpPr>
        <dsp:cNvPr id="0" name=""/>
        <dsp:cNvSpPr/>
      </dsp:nvSpPr>
      <dsp:spPr>
        <a:xfrm>
          <a:off x="383604" y="1718798"/>
          <a:ext cx="5263566"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98950" tIns="0" rIns="198950"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 la Inclusión Social   (MIDES)</a:t>
          </a:r>
        </a:p>
      </dsp:txBody>
      <dsp:txXfrm>
        <a:off x="408102" y="1743296"/>
        <a:ext cx="5214570" cy="452844"/>
      </dsp:txXfrm>
    </dsp:sp>
    <dsp:sp modelId="{410B2A3E-368A-42EE-911E-26BB83E63176}">
      <dsp:nvSpPr>
        <dsp:cNvPr id="0" name=""/>
        <dsp:cNvSpPr/>
      </dsp:nvSpPr>
      <dsp:spPr>
        <a:xfrm>
          <a:off x="0" y="2705879"/>
          <a:ext cx="7519380"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D1C16BE0-60B3-4678-B8E2-0C58DA0DEDD1}">
      <dsp:nvSpPr>
        <dsp:cNvPr id="0" name=""/>
        <dsp:cNvSpPr/>
      </dsp:nvSpPr>
      <dsp:spPr>
        <a:xfrm>
          <a:off x="375969" y="2454959"/>
          <a:ext cx="5263566"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98950" tIns="0" rIns="198950"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 los Caminos            (MICIVI)</a:t>
          </a:r>
        </a:p>
      </dsp:txBody>
      <dsp:txXfrm>
        <a:off x="400467" y="2479457"/>
        <a:ext cx="5214570" cy="452844"/>
      </dsp:txXfrm>
    </dsp:sp>
    <dsp:sp modelId="{F480C930-60F4-4272-B58E-FCD00DB5347B}">
      <dsp:nvSpPr>
        <dsp:cNvPr id="0" name=""/>
        <dsp:cNvSpPr/>
      </dsp:nvSpPr>
      <dsp:spPr>
        <a:xfrm>
          <a:off x="0" y="4856836"/>
          <a:ext cx="7519380"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9AE349AF-3A0D-4CD8-881F-2239AD9A7315}">
      <dsp:nvSpPr>
        <dsp:cNvPr id="0" name=""/>
        <dsp:cNvSpPr/>
      </dsp:nvSpPr>
      <dsp:spPr>
        <a:xfrm>
          <a:off x="375969" y="3226080"/>
          <a:ext cx="5263566"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98950" tIns="0" rIns="198950"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del Empoderamiento Socio-político                                    (SE y SCEP)</a:t>
          </a:r>
        </a:p>
      </dsp:txBody>
      <dsp:txXfrm>
        <a:off x="400467" y="3250578"/>
        <a:ext cx="5214570" cy="452844"/>
      </dsp:txXfrm>
    </dsp:sp>
    <dsp:sp modelId="{04827CDA-E797-480A-99DF-D638E92C40A1}">
      <dsp:nvSpPr>
        <dsp:cNvPr id="0" name=""/>
        <dsp:cNvSpPr/>
      </dsp:nvSpPr>
      <dsp:spPr>
        <a:xfrm>
          <a:off x="0" y="4248120"/>
          <a:ext cx="7519380"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C2F5C10A-C0B7-4535-AB59-F0ADE9120CDC}">
      <dsp:nvSpPr>
        <dsp:cNvPr id="0" name=""/>
        <dsp:cNvSpPr/>
      </dsp:nvSpPr>
      <dsp:spPr>
        <a:xfrm>
          <a:off x="375969" y="3997200"/>
          <a:ext cx="5263566"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98950" tIns="0" rIns="198950"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del Diálogo y la Concertación para la acción                                (SNDP)</a:t>
          </a:r>
        </a:p>
      </dsp:txBody>
      <dsp:txXfrm>
        <a:off x="400467" y="4021698"/>
        <a:ext cx="5214570" cy="452844"/>
      </dsp:txXfrm>
    </dsp:sp>
    <dsp:sp modelId="{F4FE4E5D-99BF-4030-801A-46D716A4A8E5}">
      <dsp:nvSpPr>
        <dsp:cNvPr id="0" name=""/>
        <dsp:cNvSpPr/>
      </dsp:nvSpPr>
      <dsp:spPr>
        <a:xfrm>
          <a:off x="0" y="5019240"/>
          <a:ext cx="7519380" cy="428400"/>
        </a:xfrm>
        <a:prstGeom prst="rect">
          <a:avLst/>
        </a:prstGeom>
        <a:solidFill>
          <a:schemeClr val="lt2">
            <a:alpha val="90000"/>
            <a:hueOff val="0"/>
            <a:satOff val="0"/>
            <a:lumOff val="0"/>
            <a:alphaOff val="0"/>
          </a:schemeClr>
        </a:solidFill>
        <a:ln w="11430" cap="flat" cmpd="sng" algn="ctr">
          <a:solidFill>
            <a:schemeClr val="dk2">
              <a:hueOff val="0"/>
              <a:satOff val="0"/>
              <a:lumOff val="0"/>
              <a:alphaOff val="0"/>
            </a:schemeClr>
          </a:solidFill>
          <a:prstDash val="solid"/>
        </a:ln>
        <a:effectLst>
          <a:outerShdw blurRad="39000" dist="25400" dir="5400000" rotWithShape="0">
            <a:schemeClr val="lt2">
              <a:alpha val="90000"/>
              <a:hueOff val="0"/>
              <a:satOff val="0"/>
              <a:lumOff val="0"/>
              <a:alphaOff val="0"/>
              <a:shade val="33000"/>
              <a:alpha val="83000"/>
            </a:schemeClr>
          </a:outerShdw>
        </a:effectLst>
      </dsp:spPr>
      <dsp:style>
        <a:lnRef idx="1">
          <a:scrgbClr r="0" g="0" b="0"/>
        </a:lnRef>
        <a:fillRef idx="1">
          <a:scrgbClr r="0" g="0" b="0"/>
        </a:fillRef>
        <a:effectRef idx="2">
          <a:scrgbClr r="0" g="0" b="0"/>
        </a:effectRef>
        <a:fontRef idx="minor"/>
      </dsp:style>
    </dsp:sp>
    <dsp:sp modelId="{6666C060-F6D4-495C-A91C-B374BB2E41AE}">
      <dsp:nvSpPr>
        <dsp:cNvPr id="0" name=""/>
        <dsp:cNvSpPr/>
      </dsp:nvSpPr>
      <dsp:spPr>
        <a:xfrm>
          <a:off x="375969" y="4768319"/>
          <a:ext cx="5263566" cy="501840"/>
        </a:xfrm>
        <a:prstGeom prst="roundRect">
          <a:avLst/>
        </a:prstGeom>
        <a:gradFill rotWithShape="0">
          <a:gsLst>
            <a:gs pos="0">
              <a:schemeClr val="dk2">
                <a:hueOff val="0"/>
                <a:satOff val="0"/>
                <a:lumOff val="0"/>
                <a:alphaOff val="0"/>
                <a:tint val="74000"/>
              </a:schemeClr>
            </a:gs>
            <a:gs pos="49000">
              <a:schemeClr val="dk2">
                <a:hueOff val="0"/>
                <a:satOff val="0"/>
                <a:lumOff val="0"/>
                <a:alphaOff val="0"/>
                <a:tint val="96000"/>
                <a:shade val="84000"/>
                <a:satMod val="110000"/>
              </a:schemeClr>
            </a:gs>
            <a:gs pos="49100">
              <a:schemeClr val="dk2">
                <a:hueOff val="0"/>
                <a:satOff val="0"/>
                <a:lumOff val="0"/>
                <a:alphaOff val="0"/>
                <a:shade val="55000"/>
                <a:satMod val="150000"/>
              </a:schemeClr>
            </a:gs>
            <a:gs pos="92000">
              <a:schemeClr val="dk2">
                <a:hueOff val="0"/>
                <a:satOff val="0"/>
                <a:lumOff val="0"/>
                <a:alphaOff val="0"/>
                <a:tint val="98000"/>
                <a:shade val="90000"/>
                <a:satMod val="128000"/>
              </a:schemeClr>
            </a:gs>
            <a:gs pos="100000">
              <a:schemeClr val="dk2">
                <a:hueOff val="0"/>
                <a:satOff val="0"/>
                <a:lumOff val="0"/>
                <a:alphaOff val="0"/>
                <a:tint val="90000"/>
                <a:shade val="97000"/>
                <a:satMod val="128000"/>
              </a:schemeClr>
            </a:gs>
          </a:gsLst>
          <a:lin ang="5400000" scaled="1"/>
        </a:gradFill>
        <a:ln>
          <a:noFill/>
        </a:ln>
        <a:effectLst>
          <a:outerShdw blurRad="39000" dist="25400" dir="5400000" rotWithShape="0">
            <a:schemeClr val="dk2">
              <a:hueOff val="0"/>
              <a:satOff val="0"/>
              <a:lumOff val="0"/>
              <a:alphaOff val="0"/>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dsp:spPr>
      <dsp:style>
        <a:lnRef idx="0">
          <a:scrgbClr r="0" g="0" b="0"/>
        </a:lnRef>
        <a:fillRef idx="3">
          <a:scrgbClr r="0" g="0" b="0"/>
        </a:fillRef>
        <a:effectRef idx="3">
          <a:scrgbClr r="0" g="0" b="0"/>
        </a:effectRef>
        <a:fontRef idx="minor">
          <a:schemeClr val="lt1"/>
        </a:fontRef>
      </dsp:style>
      <dsp:txBody>
        <a:bodyPr spcFirstLastPara="0" vert="horz" wrap="square" lIns="198950" tIns="0" rIns="198950" bIns="0" numCol="1" spcCol="1270" anchor="ctr" anchorCtr="0">
          <a:noAutofit/>
        </a:bodyPr>
        <a:lstStyle/>
        <a:p>
          <a:pPr lvl="0" algn="l" defTabSz="889000">
            <a:lnSpc>
              <a:spcPct val="90000"/>
            </a:lnSpc>
            <a:spcBef>
              <a:spcPct val="0"/>
            </a:spcBef>
            <a:spcAft>
              <a:spcPct val="35000"/>
            </a:spcAft>
          </a:pPr>
          <a:r>
            <a:rPr lang="es-GT" sz="2000" kern="1200" dirty="0" smtClean="0">
              <a:latin typeface="Arial" pitchFamily="34" charset="0"/>
              <a:cs typeface="Arial" pitchFamily="34" charset="0"/>
            </a:rPr>
            <a:t>El Camino de la Luz y la Energía    (MEM)</a:t>
          </a:r>
        </a:p>
      </dsp:txBody>
      <dsp:txXfrm>
        <a:off x="400467" y="4792817"/>
        <a:ext cx="5214570"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0DA40-365B-4A8C-BF11-22DE6E8CADDF}">
      <dsp:nvSpPr>
        <dsp:cNvPr id="0" name=""/>
        <dsp:cNvSpPr/>
      </dsp:nvSpPr>
      <dsp:spPr>
        <a:xfrm>
          <a:off x="3256" y="904012"/>
          <a:ext cx="973356" cy="584013"/>
        </a:xfrm>
        <a:prstGeom prst="roundRect">
          <a:avLst>
            <a:gd name="adj" fmla="val 10000"/>
          </a:avLst>
        </a:prstGeom>
        <a:gradFill rotWithShape="0">
          <a:gsLst>
            <a:gs pos="0">
              <a:schemeClr val="accent1">
                <a:hueOff val="0"/>
                <a:satOff val="0"/>
                <a:lumOff val="0"/>
                <a:alphaOff val="0"/>
                <a:tint val="74000"/>
              </a:schemeClr>
            </a:gs>
            <a:gs pos="49000">
              <a:schemeClr val="accent1">
                <a:hueOff val="0"/>
                <a:satOff val="0"/>
                <a:lumOff val="0"/>
                <a:alphaOff val="0"/>
                <a:tint val="96000"/>
                <a:shade val="84000"/>
                <a:satMod val="110000"/>
              </a:schemeClr>
            </a:gs>
            <a:gs pos="49100">
              <a:schemeClr val="accent1">
                <a:hueOff val="0"/>
                <a:satOff val="0"/>
                <a:lumOff val="0"/>
                <a:alphaOff val="0"/>
                <a:shade val="55000"/>
                <a:satMod val="150000"/>
              </a:schemeClr>
            </a:gs>
            <a:gs pos="92000">
              <a:schemeClr val="accent1">
                <a:hueOff val="0"/>
                <a:satOff val="0"/>
                <a:lumOff val="0"/>
                <a:alphaOff val="0"/>
                <a:tint val="98000"/>
                <a:shade val="90000"/>
                <a:satMod val="128000"/>
              </a:schemeClr>
            </a:gs>
            <a:gs pos="100000">
              <a:schemeClr val="accent1">
                <a:hueOff val="0"/>
                <a:satOff val="0"/>
                <a:lumOff val="0"/>
                <a:alphaOff val="0"/>
                <a:tint val="90000"/>
                <a:shade val="97000"/>
                <a:satMod val="128000"/>
              </a:schemeClr>
            </a:gs>
          </a:gsLst>
          <a:lin ang="5400000" scaled="1"/>
        </a:gradFill>
        <a:ln>
          <a:noFill/>
        </a:ln>
        <a:effectLst>
          <a:outerShdw blurRad="39000" dist="25400" dir="5400000" rotWithShape="0">
            <a:schemeClr val="accent1">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GT" sz="2600" kern="1200" dirty="0" smtClean="0"/>
            <a:t>GDRI</a:t>
          </a:r>
          <a:endParaRPr lang="es-GT" sz="2600" kern="1200" dirty="0"/>
        </a:p>
      </dsp:txBody>
      <dsp:txXfrm>
        <a:off x="20361" y="921117"/>
        <a:ext cx="939146" cy="549803"/>
      </dsp:txXfrm>
    </dsp:sp>
    <dsp:sp modelId="{D7CD6408-F692-4E9B-8E98-57BB8D66C8C0}">
      <dsp:nvSpPr>
        <dsp:cNvPr id="0" name=""/>
        <dsp:cNvSpPr/>
      </dsp:nvSpPr>
      <dsp:spPr>
        <a:xfrm>
          <a:off x="1073948" y="1075323"/>
          <a:ext cx="206351" cy="241392"/>
        </a:xfrm>
        <a:prstGeom prst="rightArrow">
          <a:avLst>
            <a:gd name="adj1" fmla="val 60000"/>
            <a:gd name="adj2" fmla="val 50000"/>
          </a:avLst>
        </a:prstGeom>
        <a:gradFill rotWithShape="0">
          <a:gsLst>
            <a:gs pos="0">
              <a:schemeClr val="accent1">
                <a:tint val="60000"/>
                <a:hueOff val="0"/>
                <a:satOff val="0"/>
                <a:lumOff val="0"/>
                <a:alphaOff val="0"/>
                <a:tint val="74000"/>
              </a:schemeClr>
            </a:gs>
            <a:gs pos="49000">
              <a:schemeClr val="accent1">
                <a:tint val="60000"/>
                <a:hueOff val="0"/>
                <a:satOff val="0"/>
                <a:lumOff val="0"/>
                <a:alphaOff val="0"/>
                <a:tint val="96000"/>
                <a:shade val="84000"/>
                <a:satMod val="110000"/>
              </a:schemeClr>
            </a:gs>
            <a:gs pos="49100">
              <a:schemeClr val="accent1">
                <a:tint val="60000"/>
                <a:hueOff val="0"/>
                <a:satOff val="0"/>
                <a:lumOff val="0"/>
                <a:alphaOff val="0"/>
                <a:shade val="55000"/>
                <a:satMod val="150000"/>
              </a:schemeClr>
            </a:gs>
            <a:gs pos="92000">
              <a:schemeClr val="accent1">
                <a:tint val="60000"/>
                <a:hueOff val="0"/>
                <a:satOff val="0"/>
                <a:lumOff val="0"/>
                <a:alphaOff val="0"/>
                <a:tint val="98000"/>
                <a:shade val="90000"/>
                <a:satMod val="128000"/>
              </a:schemeClr>
            </a:gs>
            <a:gs pos="100000">
              <a:schemeClr val="accent1">
                <a:tint val="60000"/>
                <a:hueOff val="0"/>
                <a:satOff val="0"/>
                <a:lumOff val="0"/>
                <a:alphaOff val="0"/>
                <a:tint val="90000"/>
                <a:shade val="97000"/>
                <a:satMod val="128000"/>
              </a:schemeClr>
            </a:gs>
          </a:gsLst>
          <a:lin ang="5400000" scaled="1"/>
        </a:gradFill>
        <a:ln>
          <a:noFill/>
        </a:ln>
        <a:effectLst>
          <a:outerShdw blurRad="39000" dist="25400" dir="5400000" rotWithShape="0">
            <a:schemeClr val="accent1">
              <a:tint val="60000"/>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GT" sz="1000" kern="1200"/>
        </a:p>
      </dsp:txBody>
      <dsp:txXfrm>
        <a:off x="1073948" y="1123601"/>
        <a:ext cx="144446" cy="144836"/>
      </dsp:txXfrm>
    </dsp:sp>
    <dsp:sp modelId="{404D06E2-EDAC-4030-BEA4-F4DDA33DDF70}">
      <dsp:nvSpPr>
        <dsp:cNvPr id="0" name=""/>
        <dsp:cNvSpPr/>
      </dsp:nvSpPr>
      <dsp:spPr>
        <a:xfrm>
          <a:off x="1365954" y="904012"/>
          <a:ext cx="973356" cy="584013"/>
        </a:xfrm>
        <a:prstGeom prst="roundRect">
          <a:avLst>
            <a:gd name="adj" fmla="val 10000"/>
          </a:avLst>
        </a:prstGeom>
        <a:gradFill rotWithShape="0">
          <a:gsLst>
            <a:gs pos="0">
              <a:schemeClr val="accent1">
                <a:hueOff val="0"/>
                <a:satOff val="0"/>
                <a:lumOff val="0"/>
                <a:alphaOff val="0"/>
                <a:tint val="74000"/>
              </a:schemeClr>
            </a:gs>
            <a:gs pos="49000">
              <a:schemeClr val="accent1">
                <a:hueOff val="0"/>
                <a:satOff val="0"/>
                <a:lumOff val="0"/>
                <a:alphaOff val="0"/>
                <a:tint val="96000"/>
                <a:shade val="84000"/>
                <a:satMod val="110000"/>
              </a:schemeClr>
            </a:gs>
            <a:gs pos="49100">
              <a:schemeClr val="accent1">
                <a:hueOff val="0"/>
                <a:satOff val="0"/>
                <a:lumOff val="0"/>
                <a:alphaOff val="0"/>
                <a:shade val="55000"/>
                <a:satMod val="150000"/>
              </a:schemeClr>
            </a:gs>
            <a:gs pos="92000">
              <a:schemeClr val="accent1">
                <a:hueOff val="0"/>
                <a:satOff val="0"/>
                <a:lumOff val="0"/>
                <a:alphaOff val="0"/>
                <a:tint val="98000"/>
                <a:shade val="90000"/>
                <a:satMod val="128000"/>
              </a:schemeClr>
            </a:gs>
            <a:gs pos="100000">
              <a:schemeClr val="accent1">
                <a:hueOff val="0"/>
                <a:satOff val="0"/>
                <a:lumOff val="0"/>
                <a:alphaOff val="0"/>
                <a:tint val="90000"/>
                <a:shade val="97000"/>
                <a:satMod val="128000"/>
              </a:schemeClr>
            </a:gs>
          </a:gsLst>
          <a:lin ang="5400000" scaled="1"/>
        </a:gradFill>
        <a:ln>
          <a:noFill/>
        </a:ln>
        <a:effectLst>
          <a:outerShdw blurRad="39000" dist="25400" dir="5400000" rotWithShape="0">
            <a:schemeClr val="accent1">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GT" sz="2600" kern="1200" dirty="0" smtClean="0"/>
            <a:t>SE</a:t>
          </a:r>
          <a:endParaRPr lang="es-GT" sz="2600" kern="1200" dirty="0"/>
        </a:p>
      </dsp:txBody>
      <dsp:txXfrm>
        <a:off x="1383059" y="921117"/>
        <a:ext cx="939146" cy="549803"/>
      </dsp:txXfrm>
    </dsp:sp>
    <dsp:sp modelId="{135BEA35-2804-4321-A958-2958E4F0E6D6}">
      <dsp:nvSpPr>
        <dsp:cNvPr id="0" name=""/>
        <dsp:cNvSpPr/>
      </dsp:nvSpPr>
      <dsp:spPr>
        <a:xfrm>
          <a:off x="2436646" y="1075323"/>
          <a:ext cx="206351" cy="241392"/>
        </a:xfrm>
        <a:prstGeom prst="rightArrow">
          <a:avLst>
            <a:gd name="adj1" fmla="val 60000"/>
            <a:gd name="adj2" fmla="val 50000"/>
          </a:avLst>
        </a:prstGeom>
        <a:gradFill rotWithShape="0">
          <a:gsLst>
            <a:gs pos="0">
              <a:schemeClr val="accent1">
                <a:tint val="60000"/>
                <a:hueOff val="0"/>
                <a:satOff val="0"/>
                <a:lumOff val="0"/>
                <a:alphaOff val="0"/>
                <a:tint val="74000"/>
              </a:schemeClr>
            </a:gs>
            <a:gs pos="49000">
              <a:schemeClr val="accent1">
                <a:tint val="60000"/>
                <a:hueOff val="0"/>
                <a:satOff val="0"/>
                <a:lumOff val="0"/>
                <a:alphaOff val="0"/>
                <a:tint val="96000"/>
                <a:shade val="84000"/>
                <a:satMod val="110000"/>
              </a:schemeClr>
            </a:gs>
            <a:gs pos="49100">
              <a:schemeClr val="accent1">
                <a:tint val="60000"/>
                <a:hueOff val="0"/>
                <a:satOff val="0"/>
                <a:lumOff val="0"/>
                <a:alphaOff val="0"/>
                <a:shade val="55000"/>
                <a:satMod val="150000"/>
              </a:schemeClr>
            </a:gs>
            <a:gs pos="92000">
              <a:schemeClr val="accent1">
                <a:tint val="60000"/>
                <a:hueOff val="0"/>
                <a:satOff val="0"/>
                <a:lumOff val="0"/>
                <a:alphaOff val="0"/>
                <a:tint val="98000"/>
                <a:shade val="90000"/>
                <a:satMod val="128000"/>
              </a:schemeClr>
            </a:gs>
            <a:gs pos="100000">
              <a:schemeClr val="accent1">
                <a:tint val="60000"/>
                <a:hueOff val="0"/>
                <a:satOff val="0"/>
                <a:lumOff val="0"/>
                <a:alphaOff val="0"/>
                <a:tint val="90000"/>
                <a:shade val="97000"/>
                <a:satMod val="128000"/>
              </a:schemeClr>
            </a:gs>
          </a:gsLst>
          <a:lin ang="5400000" scaled="1"/>
        </a:gradFill>
        <a:ln>
          <a:noFill/>
        </a:ln>
        <a:effectLst>
          <a:outerShdw blurRad="39000" dist="25400" dir="5400000" rotWithShape="0">
            <a:schemeClr val="accent1">
              <a:tint val="60000"/>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GT" sz="1000" kern="1200"/>
        </a:p>
      </dsp:txBody>
      <dsp:txXfrm>
        <a:off x="2436646" y="1123601"/>
        <a:ext cx="144446" cy="144836"/>
      </dsp:txXfrm>
    </dsp:sp>
    <dsp:sp modelId="{7A859632-F9BF-4C76-BB02-A826CFA8E170}">
      <dsp:nvSpPr>
        <dsp:cNvPr id="0" name=""/>
        <dsp:cNvSpPr/>
      </dsp:nvSpPr>
      <dsp:spPr>
        <a:xfrm>
          <a:off x="2728653" y="904012"/>
          <a:ext cx="973356" cy="584013"/>
        </a:xfrm>
        <a:prstGeom prst="roundRect">
          <a:avLst>
            <a:gd name="adj" fmla="val 10000"/>
          </a:avLst>
        </a:prstGeom>
        <a:gradFill rotWithShape="0">
          <a:gsLst>
            <a:gs pos="0">
              <a:schemeClr val="accent1">
                <a:hueOff val="0"/>
                <a:satOff val="0"/>
                <a:lumOff val="0"/>
                <a:alphaOff val="0"/>
                <a:tint val="74000"/>
              </a:schemeClr>
            </a:gs>
            <a:gs pos="49000">
              <a:schemeClr val="accent1">
                <a:hueOff val="0"/>
                <a:satOff val="0"/>
                <a:lumOff val="0"/>
                <a:alphaOff val="0"/>
                <a:tint val="96000"/>
                <a:shade val="84000"/>
                <a:satMod val="110000"/>
              </a:schemeClr>
            </a:gs>
            <a:gs pos="49100">
              <a:schemeClr val="accent1">
                <a:hueOff val="0"/>
                <a:satOff val="0"/>
                <a:lumOff val="0"/>
                <a:alphaOff val="0"/>
                <a:shade val="55000"/>
                <a:satMod val="150000"/>
              </a:schemeClr>
            </a:gs>
            <a:gs pos="92000">
              <a:schemeClr val="accent1">
                <a:hueOff val="0"/>
                <a:satOff val="0"/>
                <a:lumOff val="0"/>
                <a:alphaOff val="0"/>
                <a:tint val="98000"/>
                <a:shade val="90000"/>
                <a:satMod val="128000"/>
              </a:schemeClr>
            </a:gs>
            <a:gs pos="100000">
              <a:schemeClr val="accent1">
                <a:hueOff val="0"/>
                <a:satOff val="0"/>
                <a:lumOff val="0"/>
                <a:alphaOff val="0"/>
                <a:tint val="90000"/>
                <a:shade val="97000"/>
                <a:satMod val="128000"/>
              </a:schemeClr>
            </a:gs>
          </a:gsLst>
          <a:lin ang="5400000" scaled="1"/>
        </a:gradFill>
        <a:ln>
          <a:noFill/>
        </a:ln>
        <a:effectLst>
          <a:outerShdw blurRad="39000" dist="25400" dir="5400000" rotWithShape="0">
            <a:schemeClr val="accent1">
              <a:hueOff val="0"/>
              <a:satOff val="0"/>
              <a:lumOff val="0"/>
              <a:alphaOff val="0"/>
              <a:shade val="33000"/>
              <a:alpha val="83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GT" sz="2600" kern="1200" dirty="0" smtClean="0"/>
            <a:t>UTI</a:t>
          </a:r>
          <a:endParaRPr lang="es-GT" sz="2600" kern="1200" dirty="0"/>
        </a:p>
      </dsp:txBody>
      <dsp:txXfrm>
        <a:off x="2745758" y="921117"/>
        <a:ext cx="939146" cy="54980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s-GT"/>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a:defRPr sz="1200"/>
            </a:lvl1pPr>
          </a:lstStyle>
          <a:p>
            <a:fld id="{9B09B3BD-B5C5-48DA-9400-3F75E8053D37}" type="datetimeFigureOut">
              <a:rPr lang="es-GT" smtClean="0"/>
              <a:pPr/>
              <a:t>26/11/2014</a:t>
            </a:fld>
            <a:endParaRPr lang="es-GT"/>
          </a:p>
        </p:txBody>
      </p:sp>
      <p:sp>
        <p:nvSpPr>
          <p:cNvPr id="4" name="Footer Placeholder 3"/>
          <p:cNvSpPr>
            <a:spLocks noGrp="1"/>
          </p:cNvSpPr>
          <p:nvPr>
            <p:ph type="ftr" sz="quarter" idx="2"/>
          </p:nvPr>
        </p:nvSpPr>
        <p:spPr>
          <a:xfrm>
            <a:off x="0" y="8899525"/>
            <a:ext cx="3067050" cy="468313"/>
          </a:xfrm>
          <a:prstGeom prst="rect">
            <a:avLst/>
          </a:prstGeom>
        </p:spPr>
        <p:txBody>
          <a:bodyPr vert="horz" lIns="91440" tIns="45720" rIns="91440" bIns="45720" rtlCol="0" anchor="b"/>
          <a:lstStyle>
            <a:lvl1pPr algn="l">
              <a:defRPr sz="1200"/>
            </a:lvl1pPr>
          </a:lstStyle>
          <a:p>
            <a:endParaRPr lang="es-GT"/>
          </a:p>
        </p:txBody>
      </p:sp>
      <p:sp>
        <p:nvSpPr>
          <p:cNvPr id="5" name="Slide Number Placeholder 4"/>
          <p:cNvSpPr>
            <a:spLocks noGrp="1"/>
          </p:cNvSpPr>
          <p:nvPr>
            <p:ph type="sldNum" sz="quarter" idx="3"/>
          </p:nvPr>
        </p:nvSpPr>
        <p:spPr>
          <a:xfrm>
            <a:off x="4008438" y="8899525"/>
            <a:ext cx="3067050" cy="468313"/>
          </a:xfrm>
          <a:prstGeom prst="rect">
            <a:avLst/>
          </a:prstGeom>
        </p:spPr>
        <p:txBody>
          <a:bodyPr vert="horz" lIns="91440" tIns="45720" rIns="91440" bIns="45720" rtlCol="0" anchor="b"/>
          <a:lstStyle>
            <a:lvl1pPr algn="r">
              <a:defRPr sz="1200"/>
            </a:lvl1pPr>
          </a:lstStyle>
          <a:p>
            <a:fld id="{746DCA2A-CA38-43D1-A569-AF89597810E8}" type="slidenum">
              <a:rPr lang="es-GT" smtClean="0"/>
              <a:pPr/>
              <a:t>‹Nº›</a:t>
            </a:fld>
            <a:endParaRPr lang="es-GT"/>
          </a:p>
        </p:txBody>
      </p:sp>
    </p:spTree>
    <p:extLst>
      <p:ext uri="{BB962C8B-B14F-4D97-AF65-F5344CB8AC3E}">
        <p14:creationId xmlns:p14="http://schemas.microsoft.com/office/powerpoint/2010/main" xmlns="" val="3019466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66733" cy="468471"/>
          </a:xfrm>
          <a:prstGeom prst="rect">
            <a:avLst/>
          </a:prstGeom>
        </p:spPr>
        <p:txBody>
          <a:bodyPr vert="horz" lIns="93973" tIns="46986" rIns="93973" bIns="46986" rtlCol="0"/>
          <a:lstStyle>
            <a:lvl1pPr algn="l">
              <a:defRPr sz="1200"/>
            </a:lvl1pPr>
          </a:lstStyle>
          <a:p>
            <a:endParaRPr lang="es-MX"/>
          </a:p>
        </p:txBody>
      </p:sp>
      <p:sp>
        <p:nvSpPr>
          <p:cNvPr id="3" name="2 Marcador de fecha"/>
          <p:cNvSpPr>
            <a:spLocks noGrp="1"/>
          </p:cNvSpPr>
          <p:nvPr>
            <p:ph type="dt" idx="1"/>
          </p:nvPr>
        </p:nvSpPr>
        <p:spPr>
          <a:xfrm>
            <a:off x="4008705" y="0"/>
            <a:ext cx="3066733" cy="468471"/>
          </a:xfrm>
          <a:prstGeom prst="rect">
            <a:avLst/>
          </a:prstGeom>
        </p:spPr>
        <p:txBody>
          <a:bodyPr vert="horz" lIns="93973" tIns="46986" rIns="93973" bIns="46986" rtlCol="0"/>
          <a:lstStyle>
            <a:lvl1pPr algn="r">
              <a:defRPr sz="1200"/>
            </a:lvl1pPr>
          </a:lstStyle>
          <a:p>
            <a:fld id="{FC884D06-1ABC-4A93-9F05-8ECD277E27A5}" type="datetimeFigureOut">
              <a:rPr lang="es-MX" smtClean="0"/>
              <a:pPr/>
              <a:t>26/11/2014</a:t>
            </a:fld>
            <a:endParaRPr lang="es-MX"/>
          </a:p>
        </p:txBody>
      </p:sp>
      <p:sp>
        <p:nvSpPr>
          <p:cNvPr id="4" name="3 Marcador de imagen de diapositiva"/>
          <p:cNvSpPr>
            <a:spLocks noGrp="1" noRot="1" noChangeAspect="1"/>
          </p:cNvSpPr>
          <p:nvPr>
            <p:ph type="sldImg" idx="2"/>
          </p:nvPr>
        </p:nvSpPr>
        <p:spPr>
          <a:xfrm>
            <a:off x="1196975" y="703263"/>
            <a:ext cx="4683125" cy="3513137"/>
          </a:xfrm>
          <a:prstGeom prst="rect">
            <a:avLst/>
          </a:prstGeom>
          <a:noFill/>
          <a:ln w="12700">
            <a:solidFill>
              <a:prstClr val="black"/>
            </a:solidFill>
          </a:ln>
        </p:spPr>
        <p:txBody>
          <a:bodyPr vert="horz" lIns="93973" tIns="46986" rIns="93973" bIns="46986" rtlCol="0" anchor="ctr"/>
          <a:lstStyle/>
          <a:p>
            <a:endParaRPr lang="es-MX"/>
          </a:p>
        </p:txBody>
      </p:sp>
      <p:sp>
        <p:nvSpPr>
          <p:cNvPr id="5" name="4 Marcador de notas"/>
          <p:cNvSpPr>
            <a:spLocks noGrp="1"/>
          </p:cNvSpPr>
          <p:nvPr>
            <p:ph type="body" sz="quarter" idx="3"/>
          </p:nvPr>
        </p:nvSpPr>
        <p:spPr>
          <a:xfrm>
            <a:off x="707708" y="4450477"/>
            <a:ext cx="5661660" cy="4216241"/>
          </a:xfrm>
          <a:prstGeom prst="rect">
            <a:avLst/>
          </a:prstGeom>
        </p:spPr>
        <p:txBody>
          <a:bodyPr vert="horz" lIns="93973" tIns="46986" rIns="93973" bIns="46986"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899328"/>
            <a:ext cx="3066733" cy="468471"/>
          </a:xfrm>
          <a:prstGeom prst="rect">
            <a:avLst/>
          </a:prstGeom>
        </p:spPr>
        <p:txBody>
          <a:bodyPr vert="horz" lIns="93973" tIns="46986" rIns="93973" bIns="46986"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4008705" y="8899328"/>
            <a:ext cx="3066733" cy="468471"/>
          </a:xfrm>
          <a:prstGeom prst="rect">
            <a:avLst/>
          </a:prstGeom>
        </p:spPr>
        <p:txBody>
          <a:bodyPr vert="horz" lIns="93973" tIns="46986" rIns="93973" bIns="46986" rtlCol="0" anchor="b"/>
          <a:lstStyle>
            <a:lvl1pPr algn="r">
              <a:defRPr sz="1200"/>
            </a:lvl1pPr>
          </a:lstStyle>
          <a:p>
            <a:fld id="{573C00DF-8D09-4E78-B422-28C0F263E302}" type="slidenum">
              <a:rPr lang="es-MX" smtClean="0"/>
              <a:pPr/>
              <a:t>‹Nº›</a:t>
            </a:fld>
            <a:endParaRPr lang="es-MX"/>
          </a:p>
        </p:txBody>
      </p:sp>
    </p:spTree>
    <p:extLst>
      <p:ext uri="{BB962C8B-B14F-4D97-AF65-F5344CB8AC3E}">
        <p14:creationId xmlns:p14="http://schemas.microsoft.com/office/powerpoint/2010/main" xmlns="" val="1594973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GT" dirty="0"/>
          </a:p>
        </p:txBody>
      </p:sp>
      <p:sp>
        <p:nvSpPr>
          <p:cNvPr id="4" name="3 Marcador de número de diapositiva"/>
          <p:cNvSpPr>
            <a:spLocks noGrp="1"/>
          </p:cNvSpPr>
          <p:nvPr>
            <p:ph type="sldNum" sz="quarter" idx="10"/>
          </p:nvPr>
        </p:nvSpPr>
        <p:spPr/>
        <p:txBody>
          <a:bodyPr/>
          <a:lstStyle/>
          <a:p>
            <a:fld id="{573C00DF-8D09-4E78-B422-28C0F263E302}" type="slidenum">
              <a:rPr lang="es-MX" smtClean="0"/>
              <a:pPr/>
              <a:t>1</a:t>
            </a:fld>
            <a:endParaRPr lang="es-MX" dirty="0"/>
          </a:p>
        </p:txBody>
      </p:sp>
    </p:spTree>
    <p:extLst>
      <p:ext uri="{BB962C8B-B14F-4D97-AF65-F5344CB8AC3E}">
        <p14:creationId xmlns:p14="http://schemas.microsoft.com/office/powerpoint/2010/main" xmlns="" val="342840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573C00DF-8D09-4E78-B422-28C0F263E302}" type="slidenum">
              <a:rPr lang="es-MX" smtClean="0"/>
              <a:pPr/>
              <a:t>2</a:t>
            </a:fld>
            <a:endParaRPr lang="es-MX"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573C00DF-8D09-4E78-B422-28C0F263E302}" type="slidenum">
              <a:rPr lang="es-MX" smtClean="0"/>
              <a:pPr/>
              <a:t>3</a:t>
            </a:fld>
            <a:endParaRPr lang="es-MX"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pPr marL="228600" indent="-228600">
              <a:buNone/>
            </a:pPr>
            <a:endParaRPr lang="es-GT" dirty="0"/>
          </a:p>
        </p:txBody>
      </p:sp>
      <p:sp>
        <p:nvSpPr>
          <p:cNvPr id="4" name="3 Marcador de número de diapositiva"/>
          <p:cNvSpPr>
            <a:spLocks noGrp="1"/>
          </p:cNvSpPr>
          <p:nvPr>
            <p:ph type="sldNum" sz="quarter" idx="10"/>
          </p:nvPr>
        </p:nvSpPr>
        <p:spPr/>
        <p:txBody>
          <a:bodyPr/>
          <a:lstStyle/>
          <a:p>
            <a:fld id="{573C00DF-8D09-4E78-B422-28C0F263E302}" type="slidenum">
              <a:rPr lang="es-MX" smtClean="0"/>
              <a:pPr/>
              <a:t>4</a:t>
            </a:fld>
            <a:endParaRPr lang="es-MX"/>
          </a:p>
        </p:txBody>
      </p:sp>
    </p:spTree>
    <p:extLst>
      <p:ext uri="{BB962C8B-B14F-4D97-AF65-F5344CB8AC3E}">
        <p14:creationId xmlns:p14="http://schemas.microsoft.com/office/powerpoint/2010/main" xmlns="" val="2244998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573C00DF-8D09-4E78-B422-28C0F263E302}" type="slidenum">
              <a:rPr lang="es-MX" smtClean="0"/>
              <a:pPr/>
              <a:t>5</a:t>
            </a:fld>
            <a:endParaRPr lang="es-MX"/>
          </a:p>
        </p:txBody>
      </p:sp>
    </p:spTree>
    <p:extLst>
      <p:ext uri="{BB962C8B-B14F-4D97-AF65-F5344CB8AC3E}">
        <p14:creationId xmlns:p14="http://schemas.microsoft.com/office/powerpoint/2010/main" xmlns="" val="565636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573C00DF-8D09-4E78-B422-28C0F263E302}" type="slidenum">
              <a:rPr lang="es-MX" smtClean="0"/>
              <a:pPr/>
              <a:t>8</a:t>
            </a:fld>
            <a:endParaRPr lang="es-MX"/>
          </a:p>
        </p:txBody>
      </p:sp>
    </p:spTree>
    <p:extLst>
      <p:ext uri="{BB962C8B-B14F-4D97-AF65-F5344CB8AC3E}">
        <p14:creationId xmlns:p14="http://schemas.microsoft.com/office/powerpoint/2010/main" xmlns="" val="201552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573C00DF-8D09-4E78-B422-28C0F263E302}" type="slidenum">
              <a:rPr lang="es-MX" smtClean="0"/>
              <a:pPr/>
              <a:t>9</a:t>
            </a:fld>
            <a:endParaRPr lang="es-MX"/>
          </a:p>
        </p:txBody>
      </p:sp>
    </p:spTree>
    <p:extLst>
      <p:ext uri="{BB962C8B-B14F-4D97-AF65-F5344CB8AC3E}">
        <p14:creationId xmlns:p14="http://schemas.microsoft.com/office/powerpoint/2010/main" xmlns="" val="20155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573C00DF-8D09-4E78-B422-28C0F263E302}" type="slidenum">
              <a:rPr lang="es-MX" smtClean="0"/>
              <a:pPr/>
              <a:t>10</a:t>
            </a:fld>
            <a:endParaRPr lang="es-MX"/>
          </a:p>
        </p:txBody>
      </p:sp>
    </p:spTree>
    <p:extLst>
      <p:ext uri="{BB962C8B-B14F-4D97-AF65-F5344CB8AC3E}">
        <p14:creationId xmlns:p14="http://schemas.microsoft.com/office/powerpoint/2010/main" xmlns="" val="1457981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573C00DF-8D09-4E78-B422-28C0F263E302}" type="slidenum">
              <a:rPr lang="es-MX" smtClean="0"/>
              <a:pPr/>
              <a:t>11</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1"/>
      </p:bgRef>
    </p:bg>
    <p:spTree>
      <p:nvGrpSpPr>
        <p:cNvPr id="1" name=""/>
        <p:cNvGrpSpPr/>
        <p:nvPr/>
      </p:nvGrpSpPr>
      <p:grpSpPr>
        <a:xfrm>
          <a:off x="0" y="0"/>
          <a:ext cx="0" cy="0"/>
          <a:chOff x="0" y="0"/>
          <a:chExt cx="0" cy="0"/>
        </a:xfrm>
      </p:grpSpPr>
      <p:sp>
        <p:nvSpPr>
          <p:cNvPr id="8" name="7 Rectángulo"/>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Conector recto"/>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Título"/>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s-ES" smtClean="0"/>
              <a:t>Haga clic para modificar el estilo de título del patrón</a:t>
            </a:r>
            <a:endParaRPr kumimoji="0" lang="en-US"/>
          </a:p>
        </p:txBody>
      </p:sp>
      <p:sp>
        <p:nvSpPr>
          <p:cNvPr id="25" name="24 Subtítulo"/>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31" name="30 Marcador de fecha"/>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15ED6B57-5D7B-4CCB-BFDF-09DA6D625A28}" type="datetimeFigureOut">
              <a:rPr lang="es-MX" smtClean="0"/>
              <a:pPr/>
              <a:t>26/11/2014</a:t>
            </a:fld>
            <a:endParaRPr lang="es-MX"/>
          </a:p>
        </p:txBody>
      </p:sp>
      <p:sp>
        <p:nvSpPr>
          <p:cNvPr id="18" name="17 Marcador de pie de página"/>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s-MX"/>
          </a:p>
        </p:txBody>
      </p:sp>
      <p:sp>
        <p:nvSpPr>
          <p:cNvPr id="29" name="28 Marcador de número de diapositiva"/>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86F47F73-4DB5-44C6-9B8C-1E620355E8D9}" type="slidenum">
              <a:rPr lang="es-MX" smtClean="0"/>
              <a:pPr/>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15ED6B57-5D7B-4CCB-BFDF-09DA6D625A28}" type="datetimeFigureOut">
              <a:rPr lang="es-MX" smtClean="0"/>
              <a:pPr/>
              <a:t>26/11/2014</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86F47F73-4DB5-44C6-9B8C-1E620355E8D9}"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274955"/>
            <a:ext cx="1524000" cy="5851525"/>
          </a:xfrm>
        </p:spPr>
        <p:txBody>
          <a:bodyPr vert="eaVert" ancho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2"/>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242816" y="6557946"/>
            <a:ext cx="2002464" cy="226902"/>
          </a:xfrm>
        </p:spPr>
        <p:txBody>
          <a:bodyPr/>
          <a:lstStyle>
            <a:extLst/>
          </a:lstStyle>
          <a:p>
            <a:fld id="{15ED6B57-5D7B-4CCB-BFDF-09DA6D625A28}" type="datetimeFigureOut">
              <a:rPr lang="es-MX" smtClean="0"/>
              <a:pPr/>
              <a:t>26/11/2014</a:t>
            </a:fld>
            <a:endParaRPr lang="es-MX"/>
          </a:p>
        </p:txBody>
      </p:sp>
      <p:sp>
        <p:nvSpPr>
          <p:cNvPr id="5" name="4 Marcador de pie de página"/>
          <p:cNvSpPr>
            <a:spLocks noGrp="1"/>
          </p:cNvSpPr>
          <p:nvPr>
            <p:ph type="ftr" sz="quarter" idx="11"/>
          </p:nvPr>
        </p:nvSpPr>
        <p:spPr>
          <a:xfrm>
            <a:off x="457200" y="6556248"/>
            <a:ext cx="3657600" cy="228600"/>
          </a:xfrm>
        </p:spPr>
        <p:txBody>
          <a:bodyPr/>
          <a:lstStyle>
            <a:extLst/>
          </a:lstStyle>
          <a:p>
            <a:endParaRPr lang="es-MX"/>
          </a:p>
        </p:txBody>
      </p:sp>
      <p:sp>
        <p:nvSpPr>
          <p:cNvPr id="6" name="5 Marcador de número de diapositiva"/>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86F47F73-4DB5-44C6-9B8C-1E620355E8D9}"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15ED6B57-5D7B-4CCB-BFDF-09DA6D625A28}" type="datetimeFigureOut">
              <a:rPr lang="es-MX" smtClean="0"/>
              <a:pPr/>
              <a:t>26/11/2014</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86F47F73-4DB5-44C6-9B8C-1E620355E8D9}"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15ED6B57-5D7B-4CCB-BFDF-09DA6D625A28}" type="datetimeFigureOut">
              <a:rPr lang="es-MX" smtClean="0"/>
              <a:pPr/>
              <a:t>26/11/2014</a:t>
            </a:fld>
            <a:endParaRPr lang="es-MX"/>
          </a:p>
        </p:txBody>
      </p:sp>
      <p:sp>
        <p:nvSpPr>
          <p:cNvPr id="5" name="4 Marcador de pie de página"/>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s-MX"/>
          </a:p>
        </p:txBody>
      </p:sp>
      <p:sp>
        <p:nvSpPr>
          <p:cNvPr id="6" name="5 Marcador de número de diapositiva"/>
          <p:cNvSpPr>
            <a:spLocks noGrp="1"/>
          </p:cNvSpPr>
          <p:nvPr>
            <p:ph type="sldNum" sz="quarter" idx="12"/>
          </p:nvPr>
        </p:nvSpPr>
        <p:spPr>
          <a:xfrm>
            <a:off x="6733952" y="6555112"/>
            <a:ext cx="588336" cy="228600"/>
          </a:xfrm>
        </p:spPr>
        <p:txBody>
          <a:bodyPr/>
          <a:lstStyle>
            <a:extLst/>
          </a:lstStyle>
          <a:p>
            <a:fld id="{86F47F73-4DB5-44C6-9B8C-1E620355E8D9}" type="slidenum">
              <a:rPr lang="es-MX" smtClean="0"/>
              <a:pPr/>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15ED6B57-5D7B-4CCB-BFDF-09DA6D625A28}" type="datetimeFigureOut">
              <a:rPr lang="es-MX" smtClean="0"/>
              <a:pPr/>
              <a:t>26/11/2014</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86F47F73-4DB5-44C6-9B8C-1E620355E8D9}"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15ED6B57-5D7B-4CCB-BFDF-09DA6D625A28}" type="datetimeFigureOut">
              <a:rPr lang="es-MX" smtClean="0"/>
              <a:pPr/>
              <a:t>26/11/2014</a:t>
            </a:fld>
            <a:endParaRPr lang="es-MX"/>
          </a:p>
        </p:txBody>
      </p:sp>
      <p:sp>
        <p:nvSpPr>
          <p:cNvPr id="8" name="7 Marcador de pie de página"/>
          <p:cNvSpPr>
            <a:spLocks noGrp="1"/>
          </p:cNvSpPr>
          <p:nvPr>
            <p:ph type="ftr" sz="quarter" idx="11"/>
          </p:nvPr>
        </p:nvSpPr>
        <p:spPr/>
        <p:txBody>
          <a:bodyPr/>
          <a:lstStyle>
            <a:extLst/>
          </a:lstStyle>
          <a:p>
            <a:endParaRPr lang="es-MX"/>
          </a:p>
        </p:txBody>
      </p:sp>
      <p:sp>
        <p:nvSpPr>
          <p:cNvPr id="9" name="8 Marcador de número de diapositiva"/>
          <p:cNvSpPr>
            <a:spLocks noGrp="1"/>
          </p:cNvSpPr>
          <p:nvPr>
            <p:ph type="sldNum" sz="quarter" idx="12"/>
          </p:nvPr>
        </p:nvSpPr>
        <p:spPr/>
        <p:txBody>
          <a:bodyPr/>
          <a:lstStyle>
            <a:extLst/>
          </a:lstStyle>
          <a:p>
            <a:fld id="{86F47F73-4DB5-44C6-9B8C-1E620355E8D9}"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15ED6B57-5D7B-4CCB-BFDF-09DA6D625A28}" type="datetimeFigureOut">
              <a:rPr lang="es-MX" smtClean="0"/>
              <a:pPr/>
              <a:t>26/11/2014</a:t>
            </a:fld>
            <a:endParaRPr lang="es-MX"/>
          </a:p>
        </p:txBody>
      </p:sp>
      <p:sp>
        <p:nvSpPr>
          <p:cNvPr id="4" name="3 Marcador de pie de página"/>
          <p:cNvSpPr>
            <a:spLocks noGrp="1"/>
          </p:cNvSpPr>
          <p:nvPr>
            <p:ph type="ftr" sz="quarter" idx="11"/>
          </p:nvPr>
        </p:nvSpPr>
        <p:spPr/>
        <p:txBody>
          <a:bodyPr/>
          <a:lstStyle>
            <a:extLst/>
          </a:lstStyle>
          <a:p>
            <a:endParaRPr lang="es-MX"/>
          </a:p>
        </p:txBody>
      </p:sp>
      <p:sp>
        <p:nvSpPr>
          <p:cNvPr id="5" name="4 Marcador de número de diapositiva"/>
          <p:cNvSpPr>
            <a:spLocks noGrp="1"/>
          </p:cNvSpPr>
          <p:nvPr>
            <p:ph type="sldNum" sz="quarter" idx="12"/>
          </p:nvPr>
        </p:nvSpPr>
        <p:spPr/>
        <p:txBody>
          <a:bodyPr/>
          <a:lstStyle>
            <a:extLst/>
          </a:lstStyle>
          <a:p>
            <a:fld id="{86F47F73-4DB5-44C6-9B8C-1E620355E8D9}"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solidFill>
                  <a:schemeClr val="tx2"/>
                </a:solidFill>
              </a:defRPr>
            </a:lvl1pPr>
            <a:extLst/>
          </a:lstStyle>
          <a:p>
            <a:fld id="{15ED6B57-5D7B-4CCB-BFDF-09DA6D625A28}" type="datetimeFigureOut">
              <a:rPr lang="es-MX" smtClean="0"/>
              <a:pPr/>
              <a:t>26/11/2014</a:t>
            </a:fld>
            <a:endParaRPr lang="es-MX"/>
          </a:p>
        </p:txBody>
      </p:sp>
      <p:sp>
        <p:nvSpPr>
          <p:cNvPr id="3" name="2 Marcador de pie de página"/>
          <p:cNvSpPr>
            <a:spLocks noGrp="1"/>
          </p:cNvSpPr>
          <p:nvPr>
            <p:ph type="ftr" sz="quarter" idx="11"/>
          </p:nvPr>
        </p:nvSpPr>
        <p:spPr/>
        <p:txBody>
          <a:bodyPr/>
          <a:lstStyle>
            <a:lvl1pPr>
              <a:defRPr>
                <a:solidFill>
                  <a:schemeClr val="tx2"/>
                </a:solidFill>
              </a:defRPr>
            </a:lvl1pPr>
            <a:extLst/>
          </a:lstStyle>
          <a:p>
            <a:endParaRPr lang="es-MX"/>
          </a:p>
        </p:txBody>
      </p:sp>
      <p:sp>
        <p:nvSpPr>
          <p:cNvPr id="4" name="3 Marcador de número de diapositiva"/>
          <p:cNvSpPr>
            <a:spLocks noGrp="1"/>
          </p:cNvSpPr>
          <p:nvPr>
            <p:ph type="sldNum" sz="quarter" idx="12"/>
          </p:nvPr>
        </p:nvSpPr>
        <p:spPr/>
        <p:txBody>
          <a:bodyPr/>
          <a:lstStyle>
            <a:extLst/>
          </a:lstStyle>
          <a:p>
            <a:fld id="{86F47F73-4DB5-44C6-9B8C-1E620355E8D9}"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15ED6B57-5D7B-4CCB-BFDF-09DA6D625A28}" type="datetimeFigureOut">
              <a:rPr lang="es-MX" smtClean="0"/>
              <a:pPr/>
              <a:t>26/11/2014</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86F47F73-4DB5-44C6-9B8C-1E620355E8D9}"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2"/>
      </p:bgRef>
    </p:bg>
    <p:spTree>
      <p:nvGrpSpPr>
        <p:cNvPr id="1" name=""/>
        <p:cNvGrpSpPr/>
        <p:nvPr/>
      </p:nvGrpSpPr>
      <p:grpSpPr>
        <a:xfrm>
          <a:off x="0" y="0"/>
          <a:ext cx="0" cy="0"/>
          <a:chOff x="0" y="0"/>
          <a:chExt cx="0" cy="0"/>
        </a:xfrm>
      </p:grpSpPr>
      <p:sp>
        <p:nvSpPr>
          <p:cNvPr id="8" name="7 Rectángulo"/>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s-ES" smtClean="0"/>
              <a:t>Haga clic para modificar el estilo de título del patrón</a:t>
            </a:r>
            <a:endParaRPr kumimoji="0" lang="en-US" dirty="0"/>
          </a:p>
        </p:txBody>
      </p:sp>
      <p:sp>
        <p:nvSpPr>
          <p:cNvPr id="4" name="3 Marcador de texto"/>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s-ES" smtClean="0"/>
              <a:t>Haga clic para modificar el estilo de texto del patrón</a:t>
            </a:r>
          </a:p>
        </p:txBody>
      </p:sp>
      <p:sp>
        <p:nvSpPr>
          <p:cNvPr id="5" name="4 Marcador de fecha"/>
          <p:cNvSpPr>
            <a:spLocks noGrp="1"/>
          </p:cNvSpPr>
          <p:nvPr>
            <p:ph type="dt" sz="half" idx="10"/>
          </p:nvPr>
        </p:nvSpPr>
        <p:spPr/>
        <p:txBody>
          <a:bodyPr/>
          <a:lstStyle>
            <a:extLst/>
          </a:lstStyle>
          <a:p>
            <a:fld id="{15ED6B57-5D7B-4CCB-BFDF-09DA6D625A28}" type="datetimeFigureOut">
              <a:rPr lang="es-MX" smtClean="0"/>
              <a:pPr/>
              <a:t>26/11/2014</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86F47F73-4DB5-44C6-9B8C-1E620355E8D9}" type="slidenum">
              <a:rPr lang="es-MX" smtClean="0"/>
              <a:pPr/>
              <a:t>‹Nº›</a:t>
            </a:fld>
            <a:endParaRPr lang="es-MX"/>
          </a:p>
        </p:txBody>
      </p:sp>
      <p:sp>
        <p:nvSpPr>
          <p:cNvPr id="10" name="9 Marcador de posición de imagen"/>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s-ES" smtClean="0"/>
              <a:t>Haga clic en el icono para agregar una imagen</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Marcador de título"/>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s-ES" smtClean="0"/>
              <a:t>Haga clic para modificar el estilo de título del patrón</a:t>
            </a:r>
            <a:endParaRPr kumimoji="0" lang="en-US"/>
          </a:p>
        </p:txBody>
      </p:sp>
      <p:sp>
        <p:nvSpPr>
          <p:cNvPr id="31" name="30 Marcador de texto"/>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7" name="26 Marcador de fecha"/>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15ED6B57-5D7B-4CCB-BFDF-09DA6D625A28}" type="datetimeFigureOut">
              <a:rPr lang="es-MX" smtClean="0"/>
              <a:pPr/>
              <a:t>26/11/2014</a:t>
            </a:fld>
            <a:endParaRPr lang="es-MX"/>
          </a:p>
        </p:txBody>
      </p:sp>
      <p:sp>
        <p:nvSpPr>
          <p:cNvPr id="4" name="3 Marcador de pie de página"/>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s-MX"/>
          </a:p>
        </p:txBody>
      </p:sp>
      <p:sp>
        <p:nvSpPr>
          <p:cNvPr id="16" name="15 Marcador de número de diapositiva"/>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86F47F73-4DB5-44C6-9B8C-1E620355E8D9}"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microsoft.com/office/2007/relationships/diagramDrawing" Target="../diagrams/drawing3.xml"/><Relationship Id="rId4" Type="http://schemas.openxmlformats.org/officeDocument/2006/relationships/diagramLayout" Target="../diagrams/layout3.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10.xml"/><Relationship Id="rId4" Type="http://schemas.openxmlformats.org/officeDocument/2006/relationships/slide" Target="slide8.xml"/></Relationships>
</file>

<file path=ppt/slides/_rels/slide4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slide" Target="slide2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priorizacion%20territorios%20de%20la%20gente%20v.3%20(new)%20(1).xlsx" TargetMode="Externa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Caminos%20con%20Presupuesto%2017Oct.xlsx" TargetMode="External"/><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diagramDrawing" Target="../diagrams/drawing1.xml"/><Relationship Id="rId4" Type="http://schemas.openxmlformats.org/officeDocument/2006/relationships/diagramData" Target="../diagrams/data1.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hyperlink" Target="Caminos%20con%20Presupuesto%2017Oct.xlsx" TargetMode="External"/><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diagramDrawing" Target="../diagrams/drawing2.xml"/><Relationship Id="rId4" Type="http://schemas.openxmlformats.org/officeDocument/2006/relationships/diagramData" Target="../diagrams/data2.xml"/><Relationship Id="rId9"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516306" y="4509120"/>
            <a:ext cx="6400800" cy="1752600"/>
          </a:xfrm>
        </p:spPr>
        <p:txBody>
          <a:bodyPr>
            <a:normAutofit fontScale="70000" lnSpcReduction="20000"/>
          </a:bodyPr>
          <a:lstStyle/>
          <a:p>
            <a:endParaRPr lang="es-MX" dirty="0" smtClean="0"/>
          </a:p>
          <a:p>
            <a:endParaRPr lang="es-MX" dirty="0" smtClean="0"/>
          </a:p>
          <a:p>
            <a:r>
              <a:rPr lang="es-MX" sz="3100" b="1" dirty="0" smtClean="0"/>
              <a:t>Secretaría Ejecutiva </a:t>
            </a:r>
          </a:p>
          <a:p>
            <a:r>
              <a:rPr lang="es-MX" sz="3100" b="1" dirty="0" smtClean="0"/>
              <a:t>Gabinete de Desarrollo Rural Integral</a:t>
            </a:r>
          </a:p>
          <a:p>
            <a:endParaRPr lang="es-MX" sz="2400" b="1" dirty="0" smtClean="0"/>
          </a:p>
          <a:p>
            <a:r>
              <a:rPr lang="es-MX" sz="2400" b="1" dirty="0"/>
              <a:t>N</a:t>
            </a:r>
            <a:r>
              <a:rPr lang="es-MX" sz="2400" b="1" dirty="0" smtClean="0"/>
              <a:t>oviembre, 2014</a:t>
            </a:r>
            <a:endParaRPr lang="es-MX" sz="2400" b="1" dirty="0"/>
          </a:p>
        </p:txBody>
      </p:sp>
      <p:sp>
        <p:nvSpPr>
          <p:cNvPr id="6" name="1 Título"/>
          <p:cNvSpPr>
            <a:spLocks noGrp="1"/>
          </p:cNvSpPr>
          <p:nvPr>
            <p:ph type="ctrTitle"/>
          </p:nvPr>
        </p:nvSpPr>
        <p:spPr>
          <a:xfrm>
            <a:off x="3214678" y="1285860"/>
            <a:ext cx="5343508" cy="2629563"/>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s-MX" cap="none" dirty="0" smtClean="0">
                <a:ln w="50800">
                  <a:solidFill>
                    <a:schemeClr val="accent1">
                      <a:lumMod val="40000"/>
                      <a:lumOff val="60000"/>
                    </a:schemeClr>
                  </a:solidFill>
                </a:ln>
                <a:gradFill flip="none" rotWithShape="1">
                  <a:gsLst>
                    <a:gs pos="0">
                      <a:schemeClr val="bg1">
                        <a:shade val="50000"/>
                        <a:shade val="30000"/>
                        <a:satMod val="115000"/>
                      </a:schemeClr>
                    </a:gs>
                    <a:gs pos="50000">
                      <a:schemeClr val="bg1">
                        <a:shade val="50000"/>
                        <a:shade val="67500"/>
                        <a:satMod val="115000"/>
                      </a:schemeClr>
                    </a:gs>
                    <a:gs pos="100000">
                      <a:schemeClr val="bg1">
                        <a:shade val="50000"/>
                        <a:shade val="100000"/>
                        <a:satMod val="115000"/>
                      </a:schemeClr>
                    </a:gs>
                  </a:gsLst>
                  <a:lin ang="16200000" scaled="1"/>
                  <a:tileRect/>
                </a:gradFill>
                <a:effectLst>
                  <a:outerShdw blurRad="50800" dist="38100" dir="8100000" algn="tr" rotWithShape="0">
                    <a:prstClr val="black">
                      <a:alpha val="40000"/>
                    </a:prstClr>
                  </a:outerShdw>
                </a:effectLst>
                <a:latin typeface="Arial" pitchFamily="34" charset="0"/>
                <a:cs typeface="Arial" pitchFamily="34" charset="0"/>
              </a:rPr>
              <a:t>PLAN PARA IMPLEMENTAR LA PNDRI</a:t>
            </a:r>
            <a:br>
              <a:rPr lang="es-MX" cap="none" dirty="0" smtClean="0">
                <a:ln w="50800">
                  <a:solidFill>
                    <a:schemeClr val="accent1">
                      <a:lumMod val="40000"/>
                      <a:lumOff val="60000"/>
                    </a:schemeClr>
                  </a:solidFill>
                </a:ln>
                <a:gradFill flip="none" rotWithShape="1">
                  <a:gsLst>
                    <a:gs pos="0">
                      <a:schemeClr val="bg1">
                        <a:shade val="50000"/>
                        <a:shade val="30000"/>
                        <a:satMod val="115000"/>
                      </a:schemeClr>
                    </a:gs>
                    <a:gs pos="50000">
                      <a:schemeClr val="bg1">
                        <a:shade val="50000"/>
                        <a:shade val="67500"/>
                        <a:satMod val="115000"/>
                      </a:schemeClr>
                    </a:gs>
                    <a:gs pos="100000">
                      <a:schemeClr val="bg1">
                        <a:shade val="50000"/>
                        <a:shade val="100000"/>
                        <a:satMod val="115000"/>
                      </a:schemeClr>
                    </a:gs>
                  </a:gsLst>
                  <a:lin ang="16200000" scaled="1"/>
                  <a:tileRect/>
                </a:gradFill>
                <a:effectLst>
                  <a:outerShdw blurRad="50800" dist="38100" dir="8100000" algn="tr" rotWithShape="0">
                    <a:prstClr val="black">
                      <a:alpha val="40000"/>
                    </a:prstClr>
                  </a:outerShdw>
                </a:effectLst>
                <a:latin typeface="Arial" pitchFamily="34" charset="0"/>
                <a:cs typeface="Arial" pitchFamily="34" charset="0"/>
              </a:rPr>
            </a:br>
            <a:r>
              <a:rPr lang="es-MX" sz="4000" cap="none" dirty="0" smtClean="0">
                <a:ln w="50800">
                  <a:solidFill>
                    <a:schemeClr val="accent1">
                      <a:lumMod val="40000"/>
                      <a:lumOff val="60000"/>
                    </a:schemeClr>
                  </a:solidFill>
                </a:ln>
                <a:gradFill flip="none" rotWithShape="1">
                  <a:gsLst>
                    <a:gs pos="0">
                      <a:schemeClr val="bg1">
                        <a:shade val="50000"/>
                        <a:shade val="30000"/>
                        <a:satMod val="115000"/>
                      </a:schemeClr>
                    </a:gs>
                    <a:gs pos="50000">
                      <a:schemeClr val="bg1">
                        <a:shade val="50000"/>
                        <a:shade val="67500"/>
                        <a:satMod val="115000"/>
                      </a:schemeClr>
                    </a:gs>
                    <a:gs pos="100000">
                      <a:schemeClr val="bg1">
                        <a:shade val="50000"/>
                        <a:shade val="100000"/>
                        <a:satMod val="115000"/>
                      </a:schemeClr>
                    </a:gs>
                  </a:gsLst>
                  <a:lin ang="16200000" scaled="1"/>
                  <a:tileRect/>
                </a:gradFill>
                <a:effectLst>
                  <a:outerShdw blurRad="50800" dist="38100" dir="8100000" algn="tr" rotWithShape="0">
                    <a:prstClr val="black">
                      <a:alpha val="40000"/>
                    </a:prstClr>
                  </a:outerShdw>
                </a:effectLst>
                <a:latin typeface="Arial" pitchFamily="34" charset="0"/>
                <a:cs typeface="Arial" pitchFamily="34" charset="0"/>
              </a:rPr>
              <a:t>Retos Institucionales</a:t>
            </a:r>
            <a:endParaRPr lang="es-MX" sz="4000" cap="none" dirty="0">
              <a:ln w="50800">
                <a:solidFill>
                  <a:schemeClr val="accent1">
                    <a:lumMod val="40000"/>
                    <a:lumOff val="60000"/>
                  </a:schemeClr>
                </a:solidFill>
              </a:ln>
              <a:gradFill flip="none" rotWithShape="1">
                <a:gsLst>
                  <a:gs pos="0">
                    <a:schemeClr val="bg1">
                      <a:shade val="50000"/>
                      <a:shade val="30000"/>
                      <a:satMod val="115000"/>
                    </a:schemeClr>
                  </a:gs>
                  <a:gs pos="50000">
                    <a:schemeClr val="bg1">
                      <a:shade val="50000"/>
                      <a:shade val="67500"/>
                      <a:satMod val="115000"/>
                    </a:schemeClr>
                  </a:gs>
                  <a:gs pos="100000">
                    <a:schemeClr val="bg1">
                      <a:shade val="50000"/>
                      <a:shade val="100000"/>
                      <a:satMod val="115000"/>
                    </a:schemeClr>
                  </a:gs>
                </a:gsLst>
                <a:lin ang="16200000" scaled="1"/>
                <a:tileRect/>
              </a:gradFill>
              <a:effectLst>
                <a:outerShdw blurRad="50800" dist="38100" dir="8100000" algn="tr" rotWithShape="0">
                  <a:prstClr val="black">
                    <a:alpha val="40000"/>
                  </a:prstClr>
                </a:outerShdw>
              </a:effectLst>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l="-1349" t="7143" r="1501" b="7143"/>
          <a:stretch>
            <a:fillRect/>
          </a:stretch>
        </p:blipFill>
        <p:spPr bwMode="auto">
          <a:xfrm>
            <a:off x="107504" y="1556792"/>
            <a:ext cx="2408802" cy="792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1" name="Picture 3"/>
          <p:cNvPicPr>
            <a:picLocks noChangeAspect="1" noChangeArrowheads="1"/>
          </p:cNvPicPr>
          <p:nvPr/>
        </p:nvPicPr>
        <p:blipFill>
          <a:blip r:embed="rId4" cstate="print"/>
          <a:srcRect l="11200" r="2001"/>
          <a:stretch>
            <a:fillRect/>
          </a:stretch>
        </p:blipFill>
        <p:spPr bwMode="auto">
          <a:xfrm>
            <a:off x="467544" y="2655653"/>
            <a:ext cx="1656184" cy="98937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sp>
        <p:nvSpPr>
          <p:cNvPr id="4" name="Title 1"/>
          <p:cNvSpPr txBox="1">
            <a:spLocks/>
          </p:cNvSpPr>
          <p:nvPr/>
        </p:nvSpPr>
        <p:spPr>
          <a:xfrm>
            <a:off x="429344" y="44624"/>
            <a:ext cx="7239000" cy="99898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45720" tIns="0" rIns="45720" bIns="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GT" sz="2500" b="1" noProof="0" dirty="0" smtClean="0">
                <a:ln w="50800">
                  <a:noFill/>
                </a:ln>
                <a:solidFill>
                  <a:schemeClr val="tx2"/>
                </a:solidFill>
                <a:effectLst>
                  <a:outerShdw blurRad="50800" dist="38100" dir="8100000" algn="tr" rotWithShape="0">
                    <a:prstClr val="black">
                      <a:alpha val="40000"/>
                    </a:prstClr>
                  </a:outerShdw>
                </a:effectLst>
                <a:latin typeface="Arial" pitchFamily="34" charset="0"/>
                <a:ea typeface="+mj-ea"/>
                <a:cs typeface="Arial" pitchFamily="34" charset="0"/>
              </a:rPr>
              <a:t>ESTRUCTURA DEL MODELO DE GESTIÓN</a:t>
            </a:r>
            <a:endParaRPr kumimoji="0" lang="es-GT" sz="2500" b="1" i="0" u="none" strike="noStrike" kern="1200" cap="none" spc="0" normalizeH="0" baseline="0" noProof="0" dirty="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endParaRPr>
          </a:p>
        </p:txBody>
      </p:sp>
      <p:grpSp>
        <p:nvGrpSpPr>
          <p:cNvPr id="10" name="9 Grupo"/>
          <p:cNvGrpSpPr/>
          <p:nvPr/>
        </p:nvGrpSpPr>
        <p:grpSpPr>
          <a:xfrm>
            <a:off x="1627107" y="676921"/>
            <a:ext cx="5097697" cy="2392039"/>
            <a:chOff x="1187624" y="404664"/>
            <a:chExt cx="5976664" cy="2896096"/>
          </a:xfrm>
        </p:grpSpPr>
        <p:grpSp>
          <p:nvGrpSpPr>
            <p:cNvPr id="9" name="8 Grupo"/>
            <p:cNvGrpSpPr/>
            <p:nvPr/>
          </p:nvGrpSpPr>
          <p:grpSpPr>
            <a:xfrm>
              <a:off x="1187624" y="1093386"/>
              <a:ext cx="5976664" cy="2033010"/>
              <a:chOff x="1187624" y="1093386"/>
              <a:chExt cx="5976664" cy="2033010"/>
            </a:xfrm>
          </p:grpSpPr>
          <p:sp>
            <p:nvSpPr>
              <p:cNvPr id="6" name="5 CuadroTexto"/>
              <p:cNvSpPr txBox="1"/>
              <p:nvPr/>
            </p:nvSpPr>
            <p:spPr>
              <a:xfrm>
                <a:off x="1691680" y="2348880"/>
                <a:ext cx="5040560" cy="369332"/>
              </a:xfrm>
              <a:prstGeom prst="rect">
                <a:avLst/>
              </a:prstGeom>
              <a:noFill/>
            </p:spPr>
            <p:txBody>
              <a:bodyPr wrap="square" rtlCol="0">
                <a:spAutoFit/>
              </a:bodyPr>
              <a:lstStyle/>
              <a:p>
                <a:pPr algn="ctr"/>
                <a:r>
                  <a:rPr lang="es-GT" b="1" dirty="0" smtClean="0">
                    <a:effectLst>
                      <a:outerShdw blurRad="38100" dist="38100" dir="2700000" algn="tl">
                        <a:srgbClr val="000000">
                          <a:alpha val="43137"/>
                        </a:srgbClr>
                      </a:outerShdw>
                    </a:effectLst>
                    <a:latin typeface="Arial" pitchFamily="34" charset="0"/>
                    <a:cs typeface="Arial" pitchFamily="34" charset="0"/>
                  </a:rPr>
                  <a:t>CONDUCCIÓN ESTRATÉGICA</a:t>
                </a:r>
                <a:endParaRPr lang="es-GT" b="1" dirty="0">
                  <a:effectLst>
                    <a:outerShdw blurRad="38100" dist="38100" dir="2700000" algn="tl">
                      <a:srgbClr val="000000">
                        <a:alpha val="43137"/>
                      </a:srgbClr>
                    </a:outerShdw>
                  </a:effectLst>
                  <a:latin typeface="Arial" pitchFamily="34" charset="0"/>
                  <a:cs typeface="Arial" pitchFamily="34" charset="0"/>
                </a:endParaRPr>
              </a:p>
            </p:txBody>
          </p:sp>
          <p:sp>
            <p:nvSpPr>
              <p:cNvPr id="8" name="7 Rectángulo redondeado"/>
              <p:cNvSpPr/>
              <p:nvPr/>
            </p:nvSpPr>
            <p:spPr>
              <a:xfrm>
                <a:off x="1187624" y="1093386"/>
                <a:ext cx="5976664" cy="20330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grpSp>
        <p:graphicFrame>
          <p:nvGraphicFramePr>
            <p:cNvPr id="7" name="6 Diagrama"/>
            <p:cNvGraphicFramePr/>
            <p:nvPr>
              <p:extLst>
                <p:ext uri="{D42A27DB-BD31-4B8C-83A1-F6EECF244321}">
                  <p14:modId xmlns:p14="http://schemas.microsoft.com/office/powerpoint/2010/main" xmlns="" val="441517937"/>
                </p:ext>
              </p:extLst>
            </p:nvPr>
          </p:nvGraphicFramePr>
          <p:xfrm>
            <a:off x="1979712" y="404664"/>
            <a:ext cx="4344144" cy="2896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pic>
        <p:nvPicPr>
          <p:cNvPr id="1026" name="Picture 2"/>
          <p:cNvPicPr>
            <a:picLocks noChangeAspect="1" noChangeArrowheads="1"/>
          </p:cNvPicPr>
          <p:nvPr/>
        </p:nvPicPr>
        <p:blipFill>
          <a:blip r:embed="rId7" cstate="print"/>
          <a:srcRect l="17367"/>
          <a:stretch>
            <a:fillRect/>
          </a:stretch>
        </p:blipFill>
        <p:spPr bwMode="auto">
          <a:xfrm>
            <a:off x="683568" y="3140968"/>
            <a:ext cx="6984776" cy="3240360"/>
          </a:xfrm>
          <a:prstGeom prst="rect">
            <a:avLst/>
          </a:prstGeom>
          <a:noFill/>
          <a:ln w="9525">
            <a:noFill/>
            <a:miter lim="800000"/>
            <a:headEnd/>
            <a:tailEnd/>
          </a:ln>
          <a:effectLst/>
        </p:spPr>
      </p:pic>
      <p:pic>
        <p:nvPicPr>
          <p:cNvPr id="11" name="Picture 2"/>
          <p:cNvPicPr>
            <a:picLocks noChangeAspect="1" noChangeArrowheads="1"/>
          </p:cNvPicPr>
          <p:nvPr/>
        </p:nvPicPr>
        <p:blipFill>
          <a:blip r:embed="rId8"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3"/>
          <p:cNvPicPr>
            <a:picLocks noChangeAspect="1" noChangeArrowheads="1"/>
          </p:cNvPicPr>
          <p:nvPr/>
        </p:nvPicPr>
        <p:blipFill>
          <a:blip r:embed="rId9"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grpSp>
        <p:nvGrpSpPr>
          <p:cNvPr id="15" name="14 Grupo"/>
          <p:cNvGrpSpPr/>
          <p:nvPr/>
        </p:nvGrpSpPr>
        <p:grpSpPr>
          <a:xfrm>
            <a:off x="6804248" y="2204864"/>
            <a:ext cx="2948219" cy="938310"/>
            <a:chOff x="6693097" y="2296447"/>
            <a:chExt cx="2948219" cy="938310"/>
          </a:xfrm>
        </p:grpSpPr>
        <p:sp>
          <p:nvSpPr>
            <p:cNvPr id="13" name="12 Flecha abajo"/>
            <p:cNvSpPr/>
            <p:nvPr/>
          </p:nvSpPr>
          <p:spPr>
            <a:xfrm rot="3594362">
              <a:off x="7511574" y="1477970"/>
              <a:ext cx="938310" cy="257526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GT"/>
            </a:p>
          </p:txBody>
        </p:sp>
        <p:sp>
          <p:nvSpPr>
            <p:cNvPr id="14" name="13 CuadroTexto"/>
            <p:cNvSpPr txBox="1"/>
            <p:nvPr/>
          </p:nvSpPr>
          <p:spPr>
            <a:xfrm rot="19712737">
              <a:off x="6760996" y="2448260"/>
              <a:ext cx="2880320" cy="323165"/>
            </a:xfrm>
            <a:prstGeom prst="rect">
              <a:avLst/>
            </a:prstGeom>
            <a:noFill/>
          </p:spPr>
          <p:txBody>
            <a:bodyPr wrap="square" rtlCol="0">
              <a:spAutoFit/>
            </a:bodyPr>
            <a:lstStyle/>
            <a:p>
              <a:r>
                <a:rPr lang="es-GT" sz="1500" dirty="0" smtClean="0"/>
                <a:t>EN CADA MANCOMUNIDAD</a:t>
              </a:r>
              <a:endParaRPr lang="es-GT" sz="1500" dirty="0"/>
            </a:p>
          </p:txBody>
        </p:sp>
      </p:grpSp>
    </p:spTree>
    <p:extLst>
      <p:ext uri="{BB962C8B-B14F-4D97-AF65-F5344CB8AC3E}">
        <p14:creationId xmlns:p14="http://schemas.microsoft.com/office/powerpoint/2010/main" xmlns="" val="1447293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351912" y="-23728"/>
            <a:ext cx="792088" cy="473177"/>
          </a:xfrm>
          <a:prstGeom prst="rect">
            <a:avLst/>
          </a:prstGeom>
          <a:ln>
            <a:noFill/>
          </a:ln>
          <a:effectLst>
            <a:outerShdw blurRad="292100" dist="139700" dir="2700000" algn="tl" rotWithShape="0">
              <a:srgbClr val="333333">
                <a:alpha val="65000"/>
              </a:srgbClr>
            </a:outerShdw>
          </a:effectLst>
        </p:spPr>
      </p:pic>
      <p:sp>
        <p:nvSpPr>
          <p:cNvPr id="14" name="1 Título"/>
          <p:cNvSpPr txBox="1">
            <a:spLocks/>
          </p:cNvSpPr>
          <p:nvPr/>
        </p:nvSpPr>
        <p:spPr>
          <a:xfrm>
            <a:off x="-36512" y="-23728"/>
            <a:ext cx="9210956" cy="83336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p:spPr>
        <p:txBody>
          <a:bodyPr vert="horz" lIns="45720" tIns="0" rIns="45720" bIns="0" anchor="ctr" anchorCtr="0">
            <a:noAutofit/>
          </a:bodyPr>
          <a:lstStyle>
            <a:defPPr>
              <a:defRPr lang="es-MX"/>
            </a:defPPr>
            <a:lvl1pPr marR="0" lvl="0" indent="0" algn="ctr" fontAlgn="auto">
              <a:lnSpc>
                <a:spcPct val="100000"/>
              </a:lnSpc>
              <a:spcBef>
                <a:spcPct val="0"/>
              </a:spcBef>
              <a:spcAft>
                <a:spcPts val="0"/>
              </a:spcAft>
              <a:buClrTx/>
              <a:buSzTx/>
              <a:buFontTx/>
              <a:buNone/>
              <a:tabLst/>
              <a:defRPr kumimoji="0" sz="2800" b="1" i="0" u="none" strike="noStrike" cap="none" spc="0" normalizeH="0" baseline="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defRPr>
            </a:lvl1pPr>
          </a:lstStyle>
          <a:p>
            <a:r>
              <a:rPr lang="es-ES_tradnl" sz="2000" dirty="0" smtClean="0">
                <a:solidFill>
                  <a:schemeClr val="bg1"/>
                </a:solidFill>
              </a:rPr>
              <a:t>Plan de implementación de la PNDRI</a:t>
            </a:r>
          </a:p>
          <a:p>
            <a:r>
              <a:rPr lang="es-ES_tradnl" sz="1800" dirty="0" smtClean="0"/>
              <a:t>Integración y función de los Núcleos de Gestión Territorial</a:t>
            </a:r>
            <a:endParaRPr lang="es-AR" sz="1800" dirty="0"/>
          </a:p>
        </p:txBody>
      </p:sp>
      <p:pic>
        <p:nvPicPr>
          <p:cNvPr id="16" name="Picture 3"/>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964838" y="3495"/>
            <a:ext cx="1210382" cy="617192"/>
          </a:xfrm>
          <a:prstGeom prst="rect">
            <a:avLst/>
          </a:prstGeom>
          <a:ln>
            <a:noFill/>
          </a:ln>
          <a:effectLst>
            <a:outerShdw blurRad="292100" dist="139700" dir="2700000" algn="tl" rotWithShape="0">
              <a:srgbClr val="333333">
                <a:alpha val="65000"/>
              </a:srgbClr>
            </a:outerShdw>
          </a:effectLst>
        </p:spPr>
      </p:pic>
      <p:pic>
        <p:nvPicPr>
          <p:cNvPr id="22" name="21 Imagen"/>
          <p:cNvPicPr/>
          <p:nvPr/>
        </p:nvPicPr>
        <p:blipFill rotWithShape="1">
          <a:blip r:embed="rId4" cstate="screen">
            <a:extLst>
              <a:ext uri="{28A0092B-C50C-407E-A947-70E740481C1C}">
                <a14:useLocalDpi xmlns:a14="http://schemas.microsoft.com/office/drawing/2010/main" xmlns=""/>
              </a:ext>
            </a:extLst>
          </a:blip>
          <a:srcRect t="12922"/>
          <a:stretch/>
        </p:blipFill>
        <p:spPr bwMode="auto">
          <a:xfrm>
            <a:off x="395536" y="1196752"/>
            <a:ext cx="8784975" cy="5627781"/>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rot="224646">
            <a:off x="117461" y="61280"/>
            <a:ext cx="1074796" cy="16076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9294241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5536" y="2636912"/>
            <a:ext cx="7242048" cy="11430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45720" tIns="0" rIns="45720" bIns="0" anchor="ctr" anchorCtr="0">
            <a:noAutofit/>
          </a:bodyPr>
          <a:lstStyle/>
          <a:p>
            <a:pPr algn="ctr">
              <a:defRPr/>
            </a:pPr>
            <a:r>
              <a:rPr lang="es-ES_tradnl" sz="35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«TERRITORIALIZAR» </a:t>
            </a:r>
            <a:br>
              <a:rPr lang="es-ES_tradnl" sz="35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br>
            <a:r>
              <a:rPr lang="es-ES_tradnl" sz="35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EL PLAN PNDRI</a:t>
            </a:r>
            <a:endParaRPr lang="es-AR" sz="3500" dirty="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endParaRPr>
          </a:p>
        </p:txBody>
      </p:sp>
      <p:pic>
        <p:nvPicPr>
          <p:cNvPr id="3" name="Picture 3"/>
          <p:cNvPicPr>
            <a:picLocks noChangeAspect="1" noChangeArrowheads="1"/>
          </p:cNvPicPr>
          <p:nvPr/>
        </p:nvPicPr>
        <p:blipFill>
          <a:blip r:embed="rId2"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
        <p:nvSpPr>
          <p:cNvPr id="5" name="4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pic>
        <p:nvPicPr>
          <p:cNvPr id="6" name="5 Imagen" descr="gobierno_de_guatemala_2012.png"/>
          <p:cNvPicPr>
            <a:picLocks noChangeAspect="1"/>
          </p:cNvPicPr>
          <p:nvPr/>
        </p:nvPicPr>
        <p:blipFill>
          <a:blip r:embed="rId3" cstate="print"/>
          <a:srcRect t="35480" b="34579"/>
          <a:stretch>
            <a:fillRect/>
          </a:stretch>
        </p:blipFill>
        <p:spPr>
          <a:xfrm>
            <a:off x="8208912" y="6453336"/>
            <a:ext cx="899592" cy="269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7710728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214282" y="428604"/>
            <a:ext cx="7715304" cy="5929354"/>
          </a:xfrm>
        </p:spPr>
        <p:txBody>
          <a:bodyPr>
            <a:normAutofit/>
          </a:bodyPr>
          <a:lstStyle/>
          <a:p>
            <a:pPr algn="just">
              <a:buNone/>
            </a:pPr>
            <a:r>
              <a:rPr lang="es-GT" sz="2400" dirty="0" smtClean="0"/>
              <a:t>	</a:t>
            </a:r>
            <a:endParaRPr lang="es-AR" sz="2400" dirty="0"/>
          </a:p>
        </p:txBody>
      </p:sp>
      <p:sp>
        <p:nvSpPr>
          <p:cNvPr id="5" name="4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pic>
        <p:nvPicPr>
          <p:cNvPr id="6" name="Picture 2"/>
          <p:cNvPicPr>
            <a:picLocks noChangeAspect="1" noChangeArrowheads="1"/>
          </p:cNvPicPr>
          <p:nvPr/>
        </p:nvPicPr>
        <p:blipFill>
          <a:blip r:embed="rId2"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3"/>
          <p:cNvPicPr>
            <a:picLocks noChangeAspect="1" noChangeArrowheads="1"/>
          </p:cNvPicPr>
          <p:nvPr/>
        </p:nvPicPr>
        <p:blipFill>
          <a:blip r:embed="rId3"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4" cstate="print"/>
          <a:srcRect/>
          <a:stretch>
            <a:fillRect/>
          </a:stretch>
        </p:blipFill>
        <p:spPr bwMode="auto">
          <a:xfrm rot="224646">
            <a:off x="5825614" y="3224727"/>
            <a:ext cx="2724150" cy="3476625"/>
          </a:xfrm>
          <a:prstGeom prst="rect">
            <a:avLst/>
          </a:prstGeom>
          <a:ln>
            <a:noFill/>
          </a:ln>
          <a:effectLst>
            <a:outerShdw blurRad="292100" dist="139700" dir="2700000" algn="tl" rotWithShape="0">
              <a:srgbClr val="333333">
                <a:alpha val="65000"/>
              </a:srgbClr>
            </a:outerShdw>
          </a:effectLst>
        </p:spPr>
      </p:pic>
      <p:sp>
        <p:nvSpPr>
          <p:cNvPr id="8" name="7 Rectángulo"/>
          <p:cNvSpPr/>
          <p:nvPr/>
        </p:nvSpPr>
        <p:spPr>
          <a:xfrm>
            <a:off x="285720" y="500042"/>
            <a:ext cx="7786742" cy="5847755"/>
          </a:xfrm>
          <a:prstGeom prst="rect">
            <a:avLst/>
          </a:prstGeom>
        </p:spPr>
        <p:txBody>
          <a:bodyPr wrap="square">
            <a:spAutoFit/>
          </a:bodyPr>
          <a:lstStyle/>
          <a:p>
            <a:r>
              <a:rPr lang="es-GT" sz="3400" dirty="0" smtClean="0"/>
              <a:t>“</a:t>
            </a:r>
            <a:r>
              <a:rPr lang="es-GT" sz="3400" dirty="0" err="1" smtClean="0"/>
              <a:t>Territorializar</a:t>
            </a:r>
            <a:r>
              <a:rPr lang="es-GT" sz="3400" dirty="0" smtClean="0"/>
              <a:t>” el Plan PNDRI es un paso trascendental en su proceso de ejecución y constituye un momento crítico para la viabilidad política y técnica del mismo. Los Alcaldes integrantes de las </a:t>
            </a:r>
          </a:p>
          <a:p>
            <a:r>
              <a:rPr lang="es-GT" sz="3400" dirty="0" smtClean="0"/>
              <a:t>mancomunidades priorizadas </a:t>
            </a:r>
          </a:p>
          <a:p>
            <a:r>
              <a:rPr lang="es-GT" sz="3400" dirty="0" smtClean="0"/>
              <a:t>han mandatado a sus </a:t>
            </a:r>
          </a:p>
          <a:p>
            <a:r>
              <a:rPr lang="es-GT" sz="3400" dirty="0" smtClean="0"/>
              <a:t>Gerencias para que, </a:t>
            </a:r>
          </a:p>
          <a:p>
            <a:r>
              <a:rPr lang="es-GT" sz="3400" dirty="0" smtClean="0"/>
              <a:t>con el apoyo del Ejecutivo, </a:t>
            </a:r>
          </a:p>
          <a:p>
            <a:r>
              <a:rPr lang="es-GT" sz="3400" dirty="0" smtClean="0"/>
              <a:t>lideren dicho proceso. </a:t>
            </a:r>
            <a:endParaRPr lang="es-MX" sz="3400" dirty="0"/>
          </a:p>
        </p:txBody>
      </p:sp>
    </p:spTree>
    <p:extLst>
      <p:ext uri="{BB962C8B-B14F-4D97-AF65-F5344CB8AC3E}">
        <p14:creationId xmlns:p14="http://schemas.microsoft.com/office/powerpoint/2010/main" xmlns="" val="8033886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620688"/>
            <a:ext cx="7488832" cy="5509200"/>
          </a:xfrm>
          <a:prstGeom prst="rect">
            <a:avLst/>
          </a:prstGeom>
        </p:spPr>
        <p:txBody>
          <a:bodyPr wrap="square">
            <a:spAutoFit/>
          </a:bodyPr>
          <a:lstStyle/>
          <a:p>
            <a:pPr algn="just"/>
            <a:r>
              <a:rPr lang="es-GT" sz="3200" dirty="0"/>
              <a:t>En primer lugar, y de manera muy general</a:t>
            </a:r>
            <a:r>
              <a:rPr lang="es-GT" sz="3200" i="1" dirty="0"/>
              <a:t>, </a:t>
            </a:r>
            <a:r>
              <a:rPr lang="es-GT" sz="3200" i="1" dirty="0" err="1"/>
              <a:t>territorializar</a:t>
            </a:r>
            <a:r>
              <a:rPr lang="es-GT" sz="3200" i="1" dirty="0"/>
              <a:t> </a:t>
            </a:r>
            <a:r>
              <a:rPr lang="es-GT" sz="3200" dirty="0"/>
              <a:t>es adecuar el Plan a la realidad de cada una de las Mancomunidades.  Esto significa revisar los caminos y las matrices de intervenciones establecidas por el Plan (tanto las estratégicas como las esenciales) para analizar su pertinencia con relación a las respectivas realidades territoriales, modificándolas si fuera necesario.</a:t>
            </a:r>
            <a:endParaRPr lang="es-ES" sz="3200" dirty="0"/>
          </a:p>
        </p:txBody>
      </p:sp>
    </p:spTree>
    <p:extLst>
      <p:ext uri="{BB962C8B-B14F-4D97-AF65-F5344CB8AC3E}">
        <p14:creationId xmlns:p14="http://schemas.microsoft.com/office/powerpoint/2010/main" xmlns="" val="18232681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36512" y="192146"/>
            <a:ext cx="8143932" cy="5929354"/>
          </a:xfrm>
        </p:spPr>
        <p:txBody>
          <a:bodyPr>
            <a:normAutofit fontScale="25000" lnSpcReduction="20000"/>
          </a:bodyPr>
          <a:lstStyle/>
          <a:p>
            <a:pPr algn="ctr">
              <a:buNone/>
            </a:pPr>
            <a:r>
              <a:rPr lang="es-GT" sz="2400" dirty="0" smtClean="0"/>
              <a:t>	</a:t>
            </a:r>
            <a:r>
              <a:rPr lang="es-GT" sz="9600" b="1" dirty="0" smtClean="0"/>
              <a:t>La TERRITORIALIZACIÓN del PLAN </a:t>
            </a:r>
          </a:p>
          <a:p>
            <a:pPr algn="ctr">
              <a:buNone/>
            </a:pPr>
            <a:r>
              <a:rPr lang="es-GT" sz="9600" b="1" dirty="0" smtClean="0"/>
              <a:t>incluye </a:t>
            </a:r>
            <a:r>
              <a:rPr lang="es-GT" sz="9600" b="1" dirty="0" smtClean="0">
                <a:solidFill>
                  <a:srgbClr val="FF0000"/>
                </a:solidFill>
              </a:rPr>
              <a:t>incorporar lo que ya se está haciendo </a:t>
            </a:r>
            <a:endParaRPr lang="es-GT" sz="9600" b="1" dirty="0">
              <a:solidFill>
                <a:srgbClr val="FF0000"/>
              </a:solidFill>
            </a:endParaRPr>
          </a:p>
          <a:p>
            <a:pPr algn="ctr">
              <a:buNone/>
            </a:pPr>
            <a:r>
              <a:rPr lang="es-GT" sz="9600" b="1" dirty="0" smtClean="0"/>
              <a:t>en esos espacios geográficos: </a:t>
            </a:r>
          </a:p>
          <a:p>
            <a:pPr algn="just">
              <a:buNone/>
            </a:pPr>
            <a:endParaRPr lang="es-GT" sz="3600" dirty="0" smtClean="0"/>
          </a:p>
          <a:p>
            <a:pPr algn="just">
              <a:buFont typeface="Wingdings" pitchFamily="2" charset="2"/>
              <a:buChar char="Ø"/>
            </a:pPr>
            <a:r>
              <a:rPr lang="es-GT" sz="9200" dirty="0" smtClean="0"/>
              <a:t>Los Planes ya existentes de las propias Mancomunidades;</a:t>
            </a:r>
          </a:p>
          <a:p>
            <a:pPr algn="just">
              <a:buFont typeface="Wingdings" pitchFamily="2" charset="2"/>
              <a:buChar char="Ø"/>
            </a:pPr>
            <a:r>
              <a:rPr lang="es-GT" sz="9200" dirty="0" smtClean="0"/>
              <a:t>Los Planes de Desarrollo Municipal Territorial (en lo pertinente);</a:t>
            </a:r>
          </a:p>
          <a:p>
            <a:pPr algn="just">
              <a:buFont typeface="Wingdings" pitchFamily="2" charset="2"/>
              <a:buChar char="Ø"/>
            </a:pPr>
            <a:r>
              <a:rPr lang="es-GT" sz="9200" dirty="0" smtClean="0"/>
              <a:t>Alinear los Planes Municipales, en la medida de lo posible, con el PLAN PNDRI (los programas y proyectos municipales);</a:t>
            </a:r>
          </a:p>
          <a:p>
            <a:pPr algn="just">
              <a:buFont typeface="Wingdings" pitchFamily="2" charset="2"/>
              <a:buChar char="Ø"/>
            </a:pPr>
            <a:r>
              <a:rPr lang="es-GT" sz="9200" dirty="0" smtClean="0"/>
              <a:t>Alinear con el PLAN los proyectos de desarrollo rural y comunitario que impulsan los </a:t>
            </a:r>
            <a:r>
              <a:rPr lang="es-GT" sz="9200" dirty="0" err="1" smtClean="0"/>
              <a:t>ONGs</a:t>
            </a:r>
            <a:r>
              <a:rPr lang="es-GT" sz="9200" dirty="0" smtClean="0"/>
              <a:t> nacionales e internacionales;</a:t>
            </a:r>
          </a:p>
          <a:p>
            <a:pPr algn="just">
              <a:buFont typeface="Wingdings" pitchFamily="2" charset="2"/>
              <a:buChar char="Ø"/>
            </a:pPr>
            <a:r>
              <a:rPr lang="es-GT" sz="9200" dirty="0" smtClean="0"/>
              <a:t>Alinear con el PLAN los programas y proyectos que impulsan las Empresas, en el marco de la Responsabilidad Social Empresarial;</a:t>
            </a:r>
          </a:p>
          <a:p>
            <a:pPr algn="just">
              <a:buFont typeface="Wingdings" pitchFamily="2" charset="2"/>
              <a:buChar char="Ø"/>
            </a:pPr>
            <a:r>
              <a:rPr lang="es-GT" sz="9200" dirty="0" smtClean="0"/>
              <a:t>Formular y presentar como mancomunidades a los CODEDES programas y proyectos alineados con el PLAN, los cuales deben ser respaldados por los Gobernadores, los Presidentes de los COREDURES y por las Comisiones de Desarrollo Rural de los CODEDES.</a:t>
            </a:r>
            <a:endParaRPr lang="es-AR" sz="9200" dirty="0"/>
          </a:p>
        </p:txBody>
      </p:sp>
      <p:sp>
        <p:nvSpPr>
          <p:cNvPr id="5" name="4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pic>
        <p:nvPicPr>
          <p:cNvPr id="6" name="Picture 2"/>
          <p:cNvPicPr>
            <a:picLocks noChangeAspect="1" noChangeArrowheads="1"/>
          </p:cNvPicPr>
          <p:nvPr/>
        </p:nvPicPr>
        <p:blipFill>
          <a:blip r:embed="rId2"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3"/>
          <p:cNvPicPr>
            <a:picLocks noChangeAspect="1" noChangeArrowheads="1"/>
          </p:cNvPicPr>
          <p:nvPr/>
        </p:nvPicPr>
        <p:blipFill>
          <a:blip r:embed="rId3"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0578645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08520" y="836712"/>
            <a:ext cx="8143932" cy="5929354"/>
          </a:xfrm>
        </p:spPr>
        <p:txBody>
          <a:bodyPr>
            <a:normAutofit/>
          </a:bodyPr>
          <a:lstStyle/>
          <a:p>
            <a:pPr algn="ctr">
              <a:buNone/>
            </a:pPr>
            <a:r>
              <a:rPr lang="es-GT" sz="2300" dirty="0" smtClean="0"/>
              <a:t>	</a:t>
            </a:r>
            <a:r>
              <a:rPr lang="es-GT" sz="4400" dirty="0" smtClean="0">
                <a:effectLst>
                  <a:outerShdw blurRad="38100" dist="38100" dir="2700000" algn="tl">
                    <a:srgbClr val="000000">
                      <a:alpha val="43137"/>
                    </a:srgbClr>
                  </a:outerShdw>
                </a:effectLst>
              </a:rPr>
              <a:t>En síntesis, de lo que se trata es de “amarrar” en una sola dirección estratégica (la establecida por el Plan) a las diversas intervenciones territoriales que ejecutan los distintos actores que actúan en los territorios rurales.</a:t>
            </a:r>
            <a:endParaRPr lang="es-ES" sz="4400" dirty="0">
              <a:effectLst>
                <a:outerShdw blurRad="38100" dist="38100" dir="2700000" algn="tl">
                  <a:srgbClr val="000000">
                    <a:alpha val="43137"/>
                  </a:srgbClr>
                </a:outerShdw>
              </a:effectLst>
            </a:endParaRPr>
          </a:p>
        </p:txBody>
      </p:sp>
      <p:sp>
        <p:nvSpPr>
          <p:cNvPr id="5" name="4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pic>
        <p:nvPicPr>
          <p:cNvPr id="6" name="Picture 2"/>
          <p:cNvPicPr>
            <a:picLocks noChangeAspect="1" noChangeArrowheads="1"/>
          </p:cNvPicPr>
          <p:nvPr/>
        </p:nvPicPr>
        <p:blipFill>
          <a:blip r:embed="rId2"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3"/>
          <p:cNvPicPr>
            <a:picLocks noChangeAspect="1" noChangeArrowheads="1"/>
          </p:cNvPicPr>
          <p:nvPr/>
        </p:nvPicPr>
        <p:blipFill>
          <a:blip r:embed="rId3"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3011890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5536" y="260648"/>
            <a:ext cx="7242048" cy="6327576"/>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45720" tIns="0" rIns="45720" bIns="0" anchor="ctr" anchorCtr="0">
            <a:noAutofit/>
          </a:bodyPr>
          <a:lstStyle/>
          <a:p>
            <a:pPr algn="ctr">
              <a:defRPr/>
            </a:pPr>
            <a: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Territorios:</a:t>
            </a:r>
            <a:b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br>
            <a: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
            </a:r>
            <a:b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br>
            <a: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visión político administrativa (departamento/municipio)</a:t>
            </a:r>
            <a:b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br>
            <a: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
            </a:r>
            <a:b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br>
            <a: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a:t>
            </a:r>
            <a:r>
              <a:rPr lang="es-ES_tradnl" sz="3000" dirty="0" err="1"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vrs</a:t>
            </a:r>
            <a: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a:t>
            </a:r>
            <a:b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br>
            <a: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
            </a:r>
            <a:b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br>
            <a: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visión de territorio como construcción socio política:</a:t>
            </a:r>
            <a:b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br>
            <a: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
            </a:r>
            <a:b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br>
            <a:r>
              <a:rPr lang="es-ES_tradnl" sz="30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las mancomunidades, territorios de la gente.</a:t>
            </a:r>
            <a:endParaRPr lang="es-AR" sz="3000" dirty="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endParaRPr>
          </a:p>
        </p:txBody>
      </p:sp>
      <p:sp>
        <p:nvSpPr>
          <p:cNvPr id="3" name="2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pic>
        <p:nvPicPr>
          <p:cNvPr id="5" name="Picture 2"/>
          <p:cNvPicPr>
            <a:picLocks noChangeAspect="1" noChangeArrowheads="1"/>
          </p:cNvPicPr>
          <p:nvPr/>
        </p:nvPicPr>
        <p:blipFill>
          <a:blip r:embed="rId2"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3"/>
          <p:cNvPicPr>
            <a:picLocks noChangeAspect="1" noChangeArrowheads="1"/>
          </p:cNvPicPr>
          <p:nvPr/>
        </p:nvPicPr>
        <p:blipFill>
          <a:blip r:embed="rId3"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89994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42908" y="214290"/>
            <a:ext cx="8143932" cy="6429420"/>
          </a:xfrm>
        </p:spPr>
        <p:txBody>
          <a:bodyPr>
            <a:normAutofit/>
          </a:bodyPr>
          <a:lstStyle/>
          <a:p>
            <a:pPr algn="just">
              <a:buNone/>
            </a:pPr>
            <a:r>
              <a:rPr lang="es-GT" sz="2000" dirty="0" smtClean="0"/>
              <a:t>	El Estado de Guatemala tiene una identificación oficial de los territorios a partir de la división político administrativa del mismo, que implica reconocer en la planificación y ejecución presupuestaria los niveles nacional, regional, departamental y municipal.</a:t>
            </a:r>
          </a:p>
          <a:p>
            <a:pPr algn="ctr">
              <a:buNone/>
            </a:pPr>
            <a:r>
              <a:rPr lang="es-GT" sz="2000" dirty="0" smtClean="0"/>
              <a:t>	</a:t>
            </a:r>
            <a:r>
              <a:rPr lang="es-GT" sz="2000" b="1" dirty="0" smtClean="0"/>
              <a:t>Esto plantea una </a:t>
            </a:r>
            <a:r>
              <a:rPr lang="es-GT" sz="2000" b="1" dirty="0" smtClean="0">
                <a:solidFill>
                  <a:srgbClr val="FF0000"/>
                </a:solidFill>
              </a:rPr>
              <a:t>falsa contradicción </a:t>
            </a:r>
            <a:r>
              <a:rPr lang="es-GT" sz="2000" b="1" dirty="0" smtClean="0"/>
              <a:t>entre esta definición político administrativa y geográfica del territorio, con la definición de construcción socio política del mismo que establece el Plan PNDRI. </a:t>
            </a:r>
            <a:endParaRPr lang="es-ES" sz="2000" b="1" dirty="0"/>
          </a:p>
        </p:txBody>
      </p:sp>
      <p:sp>
        <p:nvSpPr>
          <p:cNvPr id="5" name="4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pic>
        <p:nvPicPr>
          <p:cNvPr id="6" name="Picture 2"/>
          <p:cNvPicPr>
            <a:picLocks noChangeAspect="1" noChangeArrowheads="1"/>
          </p:cNvPicPr>
          <p:nvPr/>
        </p:nvPicPr>
        <p:blipFill>
          <a:blip r:embed="rId2"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3"/>
          <p:cNvPicPr>
            <a:picLocks noChangeAspect="1" noChangeArrowheads="1"/>
          </p:cNvPicPr>
          <p:nvPr/>
        </p:nvPicPr>
        <p:blipFill>
          <a:blip r:embed="rId3"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pic>
        <p:nvPicPr>
          <p:cNvPr id="8" name="Picture 2" descr="E:\1. Plan v.feb 2014\mapas nuevos 2014\FASE 1_MANCOMUNIDADES_30abril.JPG"/>
          <p:cNvPicPr>
            <a:picLocks noChangeAspect="1" noChangeArrowheads="1"/>
          </p:cNvPicPr>
          <p:nvPr/>
        </p:nvPicPr>
        <p:blipFill>
          <a:blip r:embed="rId4" cstate="print"/>
          <a:srcRect l="3458" t="6491" r="4960" b="3116"/>
          <a:stretch>
            <a:fillRect/>
          </a:stretch>
        </p:blipFill>
        <p:spPr bwMode="auto">
          <a:xfrm>
            <a:off x="1475656" y="3218140"/>
            <a:ext cx="5500694" cy="3513048"/>
          </a:xfrm>
          <a:prstGeom prst="rect">
            <a:avLst/>
          </a:prstGeom>
          <a:noFill/>
        </p:spPr>
      </p:pic>
    </p:spTree>
    <p:extLst>
      <p:ext uri="{BB962C8B-B14F-4D97-AF65-F5344CB8AC3E}">
        <p14:creationId xmlns:p14="http://schemas.microsoft.com/office/powerpoint/2010/main" xmlns="" val="30773400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3"/>
          <p:cNvPicPr>
            <a:picLocks noChangeAspect="1" noChangeArrowheads="1"/>
          </p:cNvPicPr>
          <p:nvPr/>
        </p:nvPicPr>
        <p:blipFill>
          <a:blip r:embed="rId3"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
        <p:nvSpPr>
          <p:cNvPr id="5" name="4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sp>
        <p:nvSpPr>
          <p:cNvPr id="3" name="2 Rectángulo"/>
          <p:cNvSpPr/>
          <p:nvPr/>
        </p:nvSpPr>
        <p:spPr>
          <a:xfrm>
            <a:off x="107504" y="304071"/>
            <a:ext cx="7884368" cy="7048083"/>
          </a:xfrm>
          <a:prstGeom prst="rect">
            <a:avLst/>
          </a:prstGeom>
        </p:spPr>
        <p:txBody>
          <a:bodyPr wrap="square">
            <a:spAutoFit/>
          </a:bodyPr>
          <a:lstStyle/>
          <a:p>
            <a:pPr algn="ctr">
              <a:buNone/>
            </a:pPr>
            <a:r>
              <a:rPr lang="es-GT" sz="2400" b="1" dirty="0" smtClean="0"/>
              <a:t>Son </a:t>
            </a:r>
            <a:r>
              <a:rPr lang="es-GT" sz="2400" b="1" dirty="0"/>
              <a:t>espacios diferentes, que deben ser </a:t>
            </a:r>
            <a:r>
              <a:rPr lang="es-GT" sz="2400" b="1" dirty="0" smtClean="0"/>
              <a:t>complementarios</a:t>
            </a:r>
            <a:endParaRPr lang="es-GT" sz="2400" b="1" dirty="0"/>
          </a:p>
          <a:p>
            <a:pPr algn="just">
              <a:buNone/>
            </a:pPr>
            <a:r>
              <a:rPr lang="es-GT" sz="2400" dirty="0" smtClean="0"/>
              <a:t>Las </a:t>
            </a:r>
            <a:r>
              <a:rPr lang="es-GT" sz="2400" b="1" dirty="0">
                <a:solidFill>
                  <a:srgbClr val="FF0000"/>
                </a:solidFill>
              </a:rPr>
              <a:t>mancomunidades</a:t>
            </a:r>
            <a:r>
              <a:rPr lang="es-GT" sz="2400" dirty="0"/>
              <a:t> deben ser comprendidas como espacios políticos de definición y análisis de </a:t>
            </a:r>
            <a:r>
              <a:rPr lang="es-GT" sz="2400" b="1" dirty="0">
                <a:solidFill>
                  <a:srgbClr val="FF0000"/>
                </a:solidFill>
              </a:rPr>
              <a:t>los problemas estructurales que afectan a los territorios </a:t>
            </a:r>
            <a:r>
              <a:rPr lang="es-GT" sz="2400" dirty="0"/>
              <a:t>como tales. </a:t>
            </a:r>
            <a:r>
              <a:rPr lang="es-GT" sz="2400" b="1" dirty="0">
                <a:solidFill>
                  <a:srgbClr val="FF0000"/>
                </a:solidFill>
              </a:rPr>
              <a:t>Analizarlos de esa manera y planificar su abordaje desde esa lógica territorial es el reto de las mancomunidades</a:t>
            </a:r>
            <a:r>
              <a:rPr lang="es-GT" sz="2400" dirty="0"/>
              <a:t>. </a:t>
            </a:r>
            <a:r>
              <a:rPr lang="es-GT" sz="2400" i="1" dirty="0"/>
              <a:t>Ese tipo de problemas no puede ser tratados/solventados de forma aislada por los municipios, porque requieren una capacidad más amplia para su enfrentamiento, de modo que se generen sinergias positivas al proceso, ya que, en el caso de un trabajo fragmentado, los impactos son más reducidos…</a:t>
            </a:r>
            <a:r>
              <a:rPr lang="es-GT" sz="2400" dirty="0"/>
              <a:t> </a:t>
            </a:r>
            <a:r>
              <a:rPr lang="es-GT" sz="2400" i="1" dirty="0"/>
              <a:t>Si un problema de esa naturaleza es enfrentado de manera articulada e integrada por una mancomunidad, las posibilidades de que se alcances mejores resultados son mayores</a:t>
            </a:r>
            <a:r>
              <a:rPr lang="es-GT" sz="2400" dirty="0"/>
              <a:t> (Joao Torrens). </a:t>
            </a:r>
            <a:endParaRPr lang="es-ES" sz="2400" dirty="0"/>
          </a:p>
          <a:p>
            <a:pPr algn="just"/>
            <a:endParaRPr lang="es-ES" sz="2200" dirty="0"/>
          </a:p>
          <a:p>
            <a:pPr algn="ctr">
              <a:buNone/>
            </a:pPr>
            <a:r>
              <a:rPr lang="es-GT" sz="2200" dirty="0"/>
              <a:t>	</a:t>
            </a:r>
            <a:endParaRPr lang="es-ES" sz="2200" b="1" dirty="0"/>
          </a:p>
        </p:txBody>
      </p:sp>
    </p:spTree>
    <p:extLst>
      <p:ext uri="{BB962C8B-B14F-4D97-AF65-F5344CB8AC3E}">
        <p14:creationId xmlns:p14="http://schemas.microsoft.com/office/powerpoint/2010/main" xmlns="" val="17014648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535008"/>
            <a:ext cx="7776864" cy="4846320"/>
          </a:xfrm>
        </p:spPr>
        <p:txBody>
          <a:bodyPr>
            <a:noAutofit/>
          </a:bodyPr>
          <a:lstStyle/>
          <a:p>
            <a:pPr algn="just"/>
            <a:r>
              <a:rPr lang="es-ES_tradnl" sz="2400" u="sng" dirty="0" smtClean="0"/>
              <a:t>La PNDRI: su génesis en los Acuerdos de Paz</a:t>
            </a:r>
            <a:r>
              <a:rPr lang="es-ES_tradnl" sz="2400" dirty="0" smtClean="0"/>
              <a:t>: Acuerdo sobre Aspectos Socioeconómicos y Situación Agraria y el de Identidad y Derechos de los Pueblos Indígenas.</a:t>
            </a:r>
          </a:p>
          <a:p>
            <a:pPr algn="just"/>
            <a:r>
              <a:rPr lang="es-ES_tradnl" sz="2400" u="sng" dirty="0" smtClean="0"/>
              <a:t>Decisión del Presidente OPM </a:t>
            </a:r>
            <a:r>
              <a:rPr lang="es-ES_tradnl" sz="2400" dirty="0" smtClean="0"/>
              <a:t>de implementarla.</a:t>
            </a:r>
            <a:endParaRPr lang="es-ES_tradnl" sz="2000" dirty="0" smtClean="0"/>
          </a:p>
          <a:p>
            <a:pPr algn="just"/>
            <a:r>
              <a:rPr lang="es-ES_tradnl" sz="2400" u="sng" dirty="0" smtClean="0"/>
              <a:t>La </a:t>
            </a:r>
            <a:r>
              <a:rPr lang="es-ES_tradnl" sz="2400" u="sng" dirty="0"/>
              <a:t>PNDRI como parte fundamental del </a:t>
            </a:r>
            <a:r>
              <a:rPr lang="es-ES_tradnl" sz="2400" u="sng" dirty="0">
                <a:hlinkClick r:id="rId3" action="ppaction://hlinksldjump"/>
              </a:rPr>
              <a:t>Pacto Hambre Cero</a:t>
            </a:r>
            <a:endParaRPr lang="es-ES_tradnl" sz="2400" u="sng" dirty="0"/>
          </a:p>
          <a:p>
            <a:pPr algn="just"/>
            <a:r>
              <a:rPr lang="es-ES_tradnl" sz="2400" u="sng" dirty="0" smtClean="0"/>
              <a:t>Esencialidad de la PNDRI:</a:t>
            </a:r>
          </a:p>
          <a:p>
            <a:pPr lvl="2" algn="just">
              <a:buFont typeface="Wingdings" pitchFamily="2" charset="2"/>
              <a:buChar char="ü"/>
            </a:pPr>
            <a:r>
              <a:rPr lang="es-ES_tradnl" sz="2400" dirty="0" smtClean="0"/>
              <a:t>Desarrollo Rural Integral = Desarrollo Humano</a:t>
            </a:r>
          </a:p>
          <a:p>
            <a:pPr lvl="2" algn="just">
              <a:buFont typeface="Wingdings" pitchFamily="2" charset="2"/>
              <a:buChar char="ü"/>
            </a:pPr>
            <a:r>
              <a:rPr lang="es-ES_tradnl" sz="2400" dirty="0" smtClean="0"/>
              <a:t>Carácter multisectorial</a:t>
            </a:r>
          </a:p>
          <a:p>
            <a:pPr lvl="2" algn="just">
              <a:buFont typeface="Wingdings" pitchFamily="2" charset="2"/>
              <a:buChar char="ü"/>
            </a:pPr>
            <a:r>
              <a:rPr lang="es-ES_tradnl" sz="2400" dirty="0" smtClean="0"/>
              <a:t>Definición de un SUJETO PRIORIZADO</a:t>
            </a:r>
          </a:p>
          <a:p>
            <a:pPr lvl="2" algn="just">
              <a:buFont typeface="Wingdings" pitchFamily="2" charset="2"/>
              <a:buChar char="ü"/>
            </a:pPr>
            <a:r>
              <a:rPr lang="es-ES_tradnl" sz="2400" dirty="0" smtClean="0"/>
              <a:t>Rol Promotor del Estado</a:t>
            </a:r>
          </a:p>
        </p:txBody>
      </p:sp>
      <p:sp>
        <p:nvSpPr>
          <p:cNvPr id="4" name="1 Título"/>
          <p:cNvSpPr txBox="1">
            <a:spLocks/>
          </p:cNvSpPr>
          <p:nvPr/>
        </p:nvSpPr>
        <p:spPr>
          <a:xfrm>
            <a:off x="395536" y="332656"/>
            <a:ext cx="7560840" cy="98636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45720" tIns="0" rIns="45720" bIns="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AR" sz="2700" b="1" i="0" u="none" strike="noStrike" kern="1200" cap="none" spc="0" normalizeH="0" baseline="0" noProof="0" dirty="0" smtClean="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AR" sz="2700" b="1" dirty="0">
              <a:ln w="50800">
                <a:noFill/>
              </a:ln>
              <a:solidFill>
                <a:schemeClr val="tx2"/>
              </a:solidFill>
              <a:effectLst>
                <a:outerShdw blurRad="50800" dist="38100" dir="8100000" algn="tr" rotWithShape="0">
                  <a:prstClr val="black">
                    <a:alpha val="40000"/>
                  </a:prstClr>
                </a:outerShdw>
              </a:effectLst>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AR" sz="2300" b="1" i="0" u="none" strike="noStrike" kern="1200" cap="none" spc="0" normalizeH="0" baseline="0" noProof="0" dirty="0" smtClean="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AR" sz="2400" b="1" i="0" u="none" strike="noStrike" kern="1200" cap="none" spc="0" normalizeH="0" baseline="0" noProof="0" dirty="0" smtClean="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rPr>
              <a:t>LA PNDRI, CONTEXTO HISTÓRICO Y SU UBICACIÓN ACTUAL</a:t>
            </a:r>
            <a:r>
              <a:rPr kumimoji="0" lang="es-AR" sz="2400" b="1" i="0" u="none" strike="noStrike" kern="1200" cap="none" spc="0" normalizeH="0" noProof="0" dirty="0" smtClean="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rPr>
              <a:t> </a:t>
            </a:r>
            <a:r>
              <a:rPr kumimoji="0" lang="es-AR" sz="2400" b="1" i="0" u="none" strike="noStrike" kern="1200" cap="none" spc="0" normalizeH="0" baseline="0" noProof="0" dirty="0" smtClean="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rPr>
              <a:t>EN ELPACTO HAMBRE CERO</a:t>
            </a:r>
            <a:endParaRPr kumimoji="0" lang="es-AR" sz="2400" b="1" i="0" u="none" strike="noStrike" kern="1200" cap="none" spc="0" normalizeH="0" baseline="0" noProof="0" dirty="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endParaRPr>
          </a:p>
        </p:txBody>
      </p:sp>
      <p:sp>
        <p:nvSpPr>
          <p:cNvPr id="5" name="4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pic>
        <p:nvPicPr>
          <p:cNvPr id="7" name="Picture 2"/>
          <p:cNvPicPr>
            <a:picLocks noChangeAspect="1" noChangeArrowheads="1"/>
          </p:cNvPicPr>
          <p:nvPr/>
        </p:nvPicPr>
        <p:blipFill>
          <a:blip r:embed="rId4"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p:cNvPicPr>
            <a:picLocks noChangeAspect="1" noChangeArrowheads="1"/>
          </p:cNvPicPr>
          <p:nvPr/>
        </p:nvPicPr>
        <p:blipFill>
          <a:blip r:embed="rId5"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57986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27584" y="1340768"/>
            <a:ext cx="6696744" cy="3970318"/>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buNone/>
            </a:pPr>
            <a:r>
              <a:rPr lang="es-GT" sz="3600" b="1" dirty="0"/>
              <a:t>Se </a:t>
            </a:r>
            <a:r>
              <a:rPr lang="es-GT" sz="3600" b="1" dirty="0" smtClean="0"/>
              <a:t>trata de </a:t>
            </a:r>
            <a:r>
              <a:rPr lang="es-GT" sz="3600" b="1" dirty="0"/>
              <a:t>pensar los problemas estructurales de los territorios con “cabeza de mancomunidad”, para abordarlos con el enfoque territorial que les es correspondiente.</a:t>
            </a:r>
            <a:endParaRPr lang="es-ES" sz="3600" b="1" dirty="0"/>
          </a:p>
        </p:txBody>
      </p:sp>
      <p:pic>
        <p:nvPicPr>
          <p:cNvPr id="3" name="Picture 2"/>
          <p:cNvPicPr>
            <a:picLocks noChangeAspect="1" noChangeArrowheads="1"/>
          </p:cNvPicPr>
          <p:nvPr/>
        </p:nvPicPr>
        <p:blipFill>
          <a:blip r:embed="rId2"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3"/>
          <p:cNvPicPr>
            <a:picLocks noChangeAspect="1" noChangeArrowheads="1"/>
          </p:cNvPicPr>
          <p:nvPr/>
        </p:nvPicPr>
        <p:blipFill>
          <a:blip r:embed="rId3"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
        <p:nvSpPr>
          <p:cNvPr id="6" name="5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spTree>
    <p:extLst>
      <p:ext uri="{BB962C8B-B14F-4D97-AF65-F5344CB8AC3E}">
        <p14:creationId xmlns:p14="http://schemas.microsoft.com/office/powerpoint/2010/main" xmlns="" val="17991411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51520" y="2276872"/>
            <a:ext cx="7920880" cy="1859090"/>
          </a:xfrm>
        </p:spPr>
        <p:txBody>
          <a:bodyPr>
            <a:noAutofit/>
          </a:bodyPr>
          <a:lstStyle/>
          <a:p>
            <a:r>
              <a:rPr lang="es-MX" sz="5400" dirty="0" smtClean="0"/>
              <a:t>Avances en la ejecución </a:t>
            </a:r>
            <a:br>
              <a:rPr lang="es-MX" sz="5400" dirty="0" smtClean="0"/>
            </a:br>
            <a:r>
              <a:rPr lang="es-MX" sz="5400" dirty="0" smtClean="0"/>
              <a:t>del plan </a:t>
            </a:r>
            <a:r>
              <a:rPr lang="es-MX" sz="5400" dirty="0" err="1" smtClean="0"/>
              <a:t>pndri</a:t>
            </a:r>
            <a:endParaRPr lang="es-MX" sz="5400" dirty="0"/>
          </a:p>
        </p:txBody>
      </p:sp>
    </p:spTree>
    <p:extLst>
      <p:ext uri="{BB962C8B-B14F-4D97-AF65-F5344CB8AC3E}">
        <p14:creationId xmlns:p14="http://schemas.microsoft.com/office/powerpoint/2010/main" xmlns="" val="7346847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780928"/>
            <a:ext cx="7239000" cy="1143000"/>
          </a:xfrm>
        </p:spPr>
        <p:txBody>
          <a:bodyPr>
            <a:noAutofit/>
          </a:bodyPr>
          <a:lstStyle/>
          <a:p>
            <a:r>
              <a:rPr lang="es-ES_tradnl" sz="3200" dirty="0" smtClean="0"/>
              <a:t>GABINETE DE DESARROLLO RURAL INTEGRAL FUNCIONANDO CON REGULARIDAD </a:t>
            </a:r>
            <a:br>
              <a:rPr lang="es-ES_tradnl" sz="3200" dirty="0" smtClean="0"/>
            </a:br>
            <a:r>
              <a:rPr lang="es-ES_tradnl" sz="3200" dirty="0" smtClean="0"/>
              <a:t>(PRESIDIDO POR EL Presidente)</a:t>
            </a:r>
            <a:endParaRPr lang="es-AR" sz="3200" dirty="0"/>
          </a:p>
        </p:txBody>
      </p:sp>
    </p:spTree>
    <p:extLst>
      <p:ext uri="{BB962C8B-B14F-4D97-AF65-F5344CB8AC3E}">
        <p14:creationId xmlns:p14="http://schemas.microsoft.com/office/powerpoint/2010/main" xmlns="" val="3274524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3250202"/>
            <a:ext cx="7560840" cy="35922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7664" y="260648"/>
            <a:ext cx="5184576" cy="2880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810639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51520" y="2348880"/>
            <a:ext cx="7242048" cy="1143000"/>
          </a:xfrm>
        </p:spPr>
        <p:txBody>
          <a:bodyPr>
            <a:noAutofit/>
          </a:bodyPr>
          <a:lstStyle/>
          <a:p>
            <a:r>
              <a:rPr lang="es-ES_tradnl" sz="4400" dirty="0" smtClean="0"/>
              <a:t>Compromiso ante naciones unidas</a:t>
            </a:r>
            <a:endParaRPr lang="es-AR" sz="4400" dirty="0"/>
          </a:p>
        </p:txBody>
      </p:sp>
    </p:spTree>
    <p:extLst>
      <p:ext uri="{BB962C8B-B14F-4D97-AF65-F5344CB8AC3E}">
        <p14:creationId xmlns:p14="http://schemas.microsoft.com/office/powerpoint/2010/main" xmlns="" val="3803018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1444" y="4172182"/>
            <a:ext cx="7495252" cy="2618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Rectángulo"/>
          <p:cNvSpPr/>
          <p:nvPr/>
        </p:nvSpPr>
        <p:spPr>
          <a:xfrm>
            <a:off x="323528" y="1171361"/>
            <a:ext cx="7560840" cy="3000821"/>
          </a:xfrm>
          <a:prstGeom prst="rect">
            <a:avLst/>
          </a:prstGeom>
        </p:spPr>
        <p:txBody>
          <a:bodyPr wrap="square">
            <a:spAutoFit/>
          </a:bodyPr>
          <a:lstStyle/>
          <a:p>
            <a:endParaRPr lang="es-GT" i="1" dirty="0" smtClean="0"/>
          </a:p>
          <a:p>
            <a:r>
              <a:rPr lang="es-GT" sz="1900" i="1" dirty="0" smtClean="0"/>
              <a:t>«… la </a:t>
            </a:r>
            <a:r>
              <a:rPr lang="es-GT" sz="1900" i="1" dirty="0"/>
              <a:t>política de desarrollo rural integral, que permitirá </a:t>
            </a:r>
            <a:endParaRPr lang="es-GT" sz="1900" i="1" dirty="0" smtClean="0"/>
          </a:p>
          <a:p>
            <a:r>
              <a:rPr lang="es-GT" sz="1900" i="1" dirty="0" smtClean="0"/>
              <a:t>abordar </a:t>
            </a:r>
            <a:r>
              <a:rPr lang="es-GT" sz="1900" i="1" dirty="0"/>
              <a:t>las causas estructurales para que las áreas rurales, </a:t>
            </a:r>
            <a:endParaRPr lang="es-GT" sz="1900" i="1" dirty="0" smtClean="0"/>
          </a:p>
          <a:p>
            <a:r>
              <a:rPr lang="es-GT" sz="1900" i="1" dirty="0" smtClean="0"/>
              <a:t>campesinas </a:t>
            </a:r>
            <a:r>
              <a:rPr lang="es-GT" sz="1900" i="1" dirty="0"/>
              <a:t>e indígenas accedan al </a:t>
            </a:r>
            <a:r>
              <a:rPr lang="es-GT" sz="1900" i="1" dirty="0" smtClean="0"/>
              <a:t>desarrollo </a:t>
            </a:r>
            <a:r>
              <a:rPr lang="es-GT" sz="1900" i="1" dirty="0"/>
              <a:t>económico, social y cultural, </a:t>
            </a:r>
            <a:r>
              <a:rPr lang="es-GT" sz="1900" i="1" dirty="0" smtClean="0"/>
              <a:t>y  para </a:t>
            </a:r>
            <a:r>
              <a:rPr lang="es-GT" sz="1900" i="1" dirty="0"/>
              <a:t>que nuestras obligaciones conforme al Pacto </a:t>
            </a:r>
            <a:r>
              <a:rPr lang="es-GT" sz="1900" i="1" dirty="0" smtClean="0"/>
              <a:t>sean </a:t>
            </a:r>
            <a:r>
              <a:rPr lang="es-GT" sz="1900" i="1" dirty="0"/>
              <a:t>satisfactoriamente </a:t>
            </a:r>
            <a:r>
              <a:rPr lang="es-GT" sz="1900" i="1" dirty="0" smtClean="0"/>
              <a:t>cumplidas...» </a:t>
            </a:r>
          </a:p>
          <a:p>
            <a:r>
              <a:rPr lang="es-GT" sz="1900" i="1" dirty="0" smtClean="0"/>
              <a:t>«…</a:t>
            </a:r>
            <a:r>
              <a:rPr lang="es-GT" sz="1900" i="1" dirty="0"/>
              <a:t>políticas de Gobierno que por su carácter estratégico integrador y multisectorial,  constituirán el mayor legado del actual Gobierno para un salto significativo y de calidad en el ejercicio de los derechos económicos, sociales y culturales de la población…</a:t>
            </a:r>
            <a:endParaRPr lang="es-AR" sz="1900" i="1" dirty="0"/>
          </a:p>
        </p:txBody>
      </p:sp>
      <p:sp>
        <p:nvSpPr>
          <p:cNvPr id="6" name="5 Rectángulo"/>
          <p:cNvSpPr/>
          <p:nvPr/>
        </p:nvSpPr>
        <p:spPr>
          <a:xfrm>
            <a:off x="323528" y="171888"/>
            <a:ext cx="7704856" cy="1323439"/>
          </a:xfrm>
          <a:prstGeom prst="rect">
            <a:avLst/>
          </a:prstGeom>
        </p:spPr>
        <p:txBody>
          <a:bodyPr wrap="square">
            <a:spAutoFit/>
          </a:bodyPr>
          <a:lstStyle/>
          <a:p>
            <a:r>
              <a:rPr lang="es-ES_tradnl" sz="2000" b="1" dirty="0"/>
              <a:t>Discurso del Embajador Antonio Arenales </a:t>
            </a:r>
            <a:r>
              <a:rPr lang="es-ES_tradnl" sz="2000" b="1" dirty="0" err="1"/>
              <a:t>Forno</a:t>
            </a:r>
            <a:r>
              <a:rPr lang="es-ES_tradnl" sz="2000" b="1" dirty="0"/>
              <a:t>, </a:t>
            </a:r>
            <a:endParaRPr lang="es-ES_tradnl" sz="2000" b="1" dirty="0" smtClean="0"/>
          </a:p>
          <a:p>
            <a:r>
              <a:rPr lang="es-ES_tradnl" sz="2000" b="1" dirty="0" smtClean="0"/>
              <a:t>Grupo </a:t>
            </a:r>
            <a:r>
              <a:rPr lang="es-ES_tradnl" sz="2000" b="1" dirty="0"/>
              <a:t>de Expertos </a:t>
            </a:r>
            <a:r>
              <a:rPr lang="es-ES_tradnl" sz="2000" b="1" dirty="0" smtClean="0"/>
              <a:t>Independientes, examen del estado </a:t>
            </a:r>
            <a:r>
              <a:rPr lang="es-ES_tradnl" sz="2000" b="1" dirty="0"/>
              <a:t>de cumplimiento del Pacto por los Derechos Económicos, Sociales y Culturales.  Ginebra, 17/18 Nov./2014</a:t>
            </a:r>
            <a:endParaRPr lang="es-AR" sz="2000" b="1" dirty="0"/>
          </a:p>
        </p:txBody>
      </p:sp>
    </p:spTree>
    <p:extLst>
      <p:ext uri="{BB962C8B-B14F-4D97-AF65-F5344CB8AC3E}">
        <p14:creationId xmlns:p14="http://schemas.microsoft.com/office/powerpoint/2010/main" xmlns="" val="2854009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l="-1370"/>
          <a:stretch>
            <a:fillRect/>
          </a:stretch>
        </p:blipFill>
        <p:spPr bwMode="auto">
          <a:xfrm>
            <a:off x="8202488" y="6309320"/>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8244408" y="260648"/>
            <a:ext cx="792088" cy="473177"/>
          </a:xfrm>
          <a:prstGeom prst="rect">
            <a:avLst/>
          </a:prstGeom>
          <a:ln>
            <a:noFill/>
          </a:ln>
          <a:effectLst>
            <a:outerShdw blurRad="292100" dist="139700" dir="2700000" algn="tl" rotWithShape="0">
              <a:srgbClr val="333333">
                <a:alpha val="65000"/>
              </a:srgbClr>
            </a:outerShdw>
          </a:effectLst>
        </p:spPr>
      </p:pic>
      <p:sp>
        <p:nvSpPr>
          <p:cNvPr id="8" name="7 CuadroTexto"/>
          <p:cNvSpPr txBox="1"/>
          <p:nvPr/>
        </p:nvSpPr>
        <p:spPr>
          <a:xfrm>
            <a:off x="218304" y="260648"/>
            <a:ext cx="7594056"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3000" b="1" dirty="0">
                <a:solidFill>
                  <a:schemeClr val="tx2"/>
                </a:solidFill>
                <a:effectLst>
                  <a:outerShdw blurRad="38100" dist="38100" dir="2700000" algn="tl">
                    <a:srgbClr val="000000">
                      <a:alpha val="43137"/>
                    </a:srgbClr>
                  </a:outerShdw>
                </a:effectLst>
              </a:rPr>
              <a:t>Actividades internacionales: </a:t>
            </a:r>
            <a:endParaRPr lang="es-ES" sz="3000" b="1" dirty="0" smtClean="0">
              <a:solidFill>
                <a:schemeClr val="tx2"/>
              </a:solidFill>
              <a:effectLst>
                <a:outerShdw blurRad="38100" dist="38100" dir="2700000" algn="tl">
                  <a:srgbClr val="000000">
                    <a:alpha val="43137"/>
                  </a:srgbClr>
                </a:outerShdw>
              </a:effectLst>
            </a:endParaRPr>
          </a:p>
          <a:p>
            <a:r>
              <a:rPr lang="es-ES" sz="2500" b="1" dirty="0" smtClean="0">
                <a:solidFill>
                  <a:schemeClr val="tx2"/>
                </a:solidFill>
              </a:rPr>
              <a:t>se </a:t>
            </a:r>
            <a:r>
              <a:rPr lang="es-ES" sz="2500" b="1" dirty="0">
                <a:solidFill>
                  <a:schemeClr val="tx2"/>
                </a:solidFill>
              </a:rPr>
              <a:t>fortalece y amplía la expectativa </a:t>
            </a:r>
            <a:r>
              <a:rPr lang="es-ES" sz="2500" b="1" dirty="0" smtClean="0">
                <a:solidFill>
                  <a:schemeClr val="tx2"/>
                </a:solidFill>
              </a:rPr>
              <a:t>regionales sobre </a:t>
            </a:r>
            <a:r>
              <a:rPr lang="es-ES" sz="2500" b="1" dirty="0">
                <a:solidFill>
                  <a:schemeClr val="tx2"/>
                </a:solidFill>
              </a:rPr>
              <a:t>lo que estamos haciendo en </a:t>
            </a:r>
            <a:r>
              <a:rPr lang="es-ES" sz="2500" b="1" dirty="0" smtClean="0">
                <a:solidFill>
                  <a:schemeClr val="tx2"/>
                </a:solidFill>
              </a:rPr>
              <a:t>Guatemala</a:t>
            </a:r>
            <a:endParaRPr lang="es-MX" sz="2500" b="1" dirty="0">
              <a:solidFill>
                <a:schemeClr val="tx2"/>
              </a:solidFill>
            </a:endParaRPr>
          </a:p>
        </p:txBody>
      </p:sp>
      <p:sp>
        <p:nvSpPr>
          <p:cNvPr id="4" name="3 CuadroTexto"/>
          <p:cNvSpPr txBox="1"/>
          <p:nvPr/>
        </p:nvSpPr>
        <p:spPr>
          <a:xfrm>
            <a:off x="236272" y="2134592"/>
            <a:ext cx="4176464" cy="44627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just"/>
            <a:r>
              <a:rPr lang="es-ES" sz="2200" b="1" dirty="0" smtClean="0"/>
              <a:t>EN CEPAL</a:t>
            </a:r>
            <a:r>
              <a:rPr lang="es-ES" sz="2000" dirty="0" smtClean="0"/>
              <a:t>, Santiago de Chile: Seminario «Innovaciones </a:t>
            </a:r>
            <a:r>
              <a:rPr lang="es-ES" sz="2000" dirty="0"/>
              <a:t>en políticas públicas para la Agricultura Familiar en América Latina y el </a:t>
            </a:r>
            <a:r>
              <a:rPr lang="es-ES" sz="2000" dirty="0" smtClean="0"/>
              <a:t>Caribe» </a:t>
            </a:r>
            <a:r>
              <a:rPr lang="es-ES" sz="2000" dirty="0"/>
              <a:t>expusimos el tema de la Agricultura Familiar en el marco de una Política Nacional de Desarrollo Rural Integral.  </a:t>
            </a:r>
            <a:endParaRPr lang="es-ES" sz="2000" dirty="0" smtClean="0"/>
          </a:p>
          <a:p>
            <a:pPr lvl="0" algn="just"/>
            <a:r>
              <a:rPr lang="es-ES" sz="2000" dirty="0" smtClean="0"/>
              <a:t>Este </a:t>
            </a:r>
            <a:r>
              <a:rPr lang="es-ES" sz="2000" dirty="0"/>
              <a:t>abordaje y práctica que integra el Programa </a:t>
            </a:r>
            <a:r>
              <a:rPr lang="es-ES" sz="2000" dirty="0" smtClean="0"/>
              <a:t>PAFFEC </a:t>
            </a:r>
            <a:r>
              <a:rPr lang="es-ES" sz="2000" dirty="0"/>
              <a:t>a la PNDRI, fue valorado como novedoso y que incentiva la promoción de esas visiones en América </a:t>
            </a:r>
            <a:r>
              <a:rPr lang="es-ES" sz="2000" dirty="0" smtClean="0"/>
              <a:t>Latina y el Caribe.</a:t>
            </a:r>
            <a:endParaRPr lang="es-MX" dirty="0"/>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566175" y="2372077"/>
            <a:ext cx="3960440" cy="1332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4556425" y="2088636"/>
            <a:ext cx="3050925" cy="864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6" cstate="email">
            <a:extLst>
              <a:ext uri="{28A0092B-C50C-407E-A947-70E740481C1C}">
                <a14:useLocalDpi xmlns:a14="http://schemas.microsoft.com/office/drawing/2010/main" xmlns=""/>
              </a:ext>
            </a:extLst>
          </a:blip>
          <a:srcRect/>
          <a:stretch/>
        </p:blipFill>
        <p:spPr bwMode="auto">
          <a:xfrm>
            <a:off x="5844313" y="5168538"/>
            <a:ext cx="2728383" cy="864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89760" y="3796603"/>
            <a:ext cx="4467053" cy="2512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39385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36891" y="476672"/>
            <a:ext cx="1440160" cy="1871328"/>
          </a:xfrm>
          <a:prstGeom prst="rect">
            <a:avLst/>
          </a:prstGeom>
          <a:ln>
            <a:noFill/>
          </a:ln>
          <a:effectLst>
            <a:outerShdw blurRad="292100" dist="139700" dir="2700000" algn="tl" rotWithShape="0">
              <a:srgbClr val="333333">
                <a:alpha val="65000"/>
              </a:srgbClr>
            </a:outerShdw>
          </a:effectLst>
        </p:spPr>
      </p:pic>
      <p:sp>
        <p:nvSpPr>
          <p:cNvPr id="8" name="1 Título"/>
          <p:cNvSpPr txBox="1">
            <a:spLocks/>
          </p:cNvSpPr>
          <p:nvPr/>
        </p:nvSpPr>
        <p:spPr>
          <a:xfrm>
            <a:off x="35496" y="3348"/>
            <a:ext cx="9210956" cy="41668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p:spPr>
        <p:txBody>
          <a:bodyPr vert="horz" lIns="45720" tIns="0" rIns="45720" bIns="0" anchor="ctr" anchorCtr="0">
            <a:noAutofit/>
          </a:bodyPr>
          <a:lstStyle>
            <a:defPPr>
              <a:defRPr lang="es-MX"/>
            </a:defPPr>
            <a:lvl1pPr marR="0" lvl="0" indent="0" algn="ctr" fontAlgn="auto">
              <a:lnSpc>
                <a:spcPct val="100000"/>
              </a:lnSpc>
              <a:spcBef>
                <a:spcPct val="0"/>
              </a:spcBef>
              <a:spcAft>
                <a:spcPts val="0"/>
              </a:spcAft>
              <a:buClrTx/>
              <a:buSzTx/>
              <a:buFontTx/>
              <a:buNone/>
              <a:tabLst/>
              <a:defRPr kumimoji="0" sz="2800" b="1" i="0" u="none" strike="noStrike" cap="none" spc="0" normalizeH="0" baseline="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defRPr>
            </a:lvl1pPr>
          </a:lstStyle>
          <a:p>
            <a:r>
              <a:rPr lang="es-ES_tradnl" sz="2200" dirty="0" smtClean="0">
                <a:solidFill>
                  <a:schemeClr val="bg1"/>
                </a:solidFill>
              </a:rPr>
              <a:t>Plan de implementación de la PNDRI:  Avances, logros</a:t>
            </a:r>
          </a:p>
        </p:txBody>
      </p:sp>
      <p:sp>
        <p:nvSpPr>
          <p:cNvPr id="9" name="2 Marcador de contenido"/>
          <p:cNvSpPr txBox="1">
            <a:spLocks/>
          </p:cNvSpPr>
          <p:nvPr/>
        </p:nvSpPr>
        <p:spPr>
          <a:xfrm>
            <a:off x="20523" y="764704"/>
            <a:ext cx="3803312" cy="5799469"/>
          </a:xfrm>
          <a:prstGeom prst="rect">
            <a:avLst/>
          </a:prstGeom>
        </p:spPr>
        <p:txBody>
          <a:bodyPr>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r>
              <a:rPr lang="es-GT" sz="2400" dirty="0" smtClean="0">
                <a:latin typeface="+mj-lt"/>
              </a:rPr>
              <a:t>Difusión y socialización del plan: 60 talleres en 93 municipios.</a:t>
            </a:r>
          </a:p>
          <a:p>
            <a:endParaRPr lang="es-GT" sz="2400" dirty="0" smtClean="0">
              <a:latin typeface="+mj-lt"/>
            </a:endParaRPr>
          </a:p>
          <a:p>
            <a:r>
              <a:rPr lang="es-GT" sz="2400" dirty="0" smtClean="0">
                <a:solidFill>
                  <a:schemeClr val="tx1"/>
                </a:solidFill>
                <a:latin typeface="+mj-lt"/>
                <a:cs typeface="Arial" pitchFamily="34" charset="0"/>
              </a:rPr>
              <a:t>12 Mancomunidades han decidido </a:t>
            </a:r>
            <a:r>
              <a:rPr lang="es-GT" sz="2400" dirty="0" smtClean="0">
                <a:latin typeface="+mj-lt"/>
                <a:cs typeface="Arial" pitchFamily="34" charset="0"/>
              </a:rPr>
              <a:t>sumarse al Plan (las tres decisiones)</a:t>
            </a:r>
            <a:r>
              <a:rPr lang="es-GT" sz="2400" dirty="0" smtClean="0">
                <a:solidFill>
                  <a:schemeClr val="tx1"/>
                </a:solidFill>
                <a:latin typeface="+mj-lt"/>
                <a:cs typeface="Arial" pitchFamily="34" charset="0"/>
              </a:rPr>
              <a:t>.</a:t>
            </a:r>
          </a:p>
          <a:p>
            <a:endParaRPr lang="es-GT" sz="2400" dirty="0" smtClean="0">
              <a:solidFill>
                <a:schemeClr val="tx1"/>
              </a:solidFill>
              <a:latin typeface="+mj-lt"/>
              <a:cs typeface="Arial" pitchFamily="34" charset="0"/>
            </a:endParaRPr>
          </a:p>
          <a:p>
            <a:r>
              <a:rPr lang="es-GT" sz="2400" dirty="0">
                <a:latin typeface="+mj-lt"/>
                <a:cs typeface="Arial" pitchFamily="34" charset="0"/>
              </a:rPr>
              <a:t>Diplomado “Derechos Humanos  y la Política de Desarrollo Rural Integral” </a:t>
            </a:r>
            <a:endParaRPr lang="es-GT" sz="2400" dirty="0" smtClean="0">
              <a:latin typeface="+mj-lt"/>
              <a:cs typeface="Arial" pitchFamily="34" charset="0"/>
            </a:endParaRPr>
          </a:p>
          <a:p>
            <a:pPr marL="246888" lvl="1" indent="0">
              <a:buNone/>
            </a:pPr>
            <a:r>
              <a:rPr lang="es-GT" sz="1400" i="1" dirty="0"/>
              <a:t>(</a:t>
            </a:r>
            <a:r>
              <a:rPr lang="es-GT" sz="1400" i="1" dirty="0" smtClean="0"/>
              <a:t>272 funcionarios de 19 departamentos (SCEP, COPREDEH y Gabinete de DRI)</a:t>
            </a:r>
          </a:p>
          <a:p>
            <a:pPr marL="0" indent="0">
              <a:buNone/>
            </a:pPr>
            <a:endParaRPr lang="es-ES" sz="2900" dirty="0" smtClean="0">
              <a:solidFill>
                <a:schemeClr val="tx1"/>
              </a:solidFill>
              <a:latin typeface="Arial" pitchFamily="34" charset="0"/>
              <a:cs typeface="Arial" pitchFamily="34" charset="0"/>
            </a:endParaRPr>
          </a:p>
          <a:p>
            <a:endParaRPr lang="es-GT" sz="2900" dirty="0" smtClean="0"/>
          </a:p>
          <a:p>
            <a:pPr lvl="1"/>
            <a:endParaRPr lang="es-GT" sz="2900" dirty="0"/>
          </a:p>
        </p:txBody>
      </p:sp>
      <p:pic>
        <p:nvPicPr>
          <p:cNvPr id="11" name="Picture 2" descr="C:\Users\marielos.carranza\Desktop\fotos 356.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b="36165"/>
          <a:stretch/>
        </p:blipFill>
        <p:spPr bwMode="auto">
          <a:xfrm>
            <a:off x="3900609" y="2420888"/>
            <a:ext cx="5207895" cy="1725531"/>
          </a:xfrm>
          <a:prstGeom prst="rect">
            <a:avLst/>
          </a:prstGeom>
          <a:ln>
            <a:noFill/>
          </a:ln>
          <a:effectLst>
            <a:outerShdw blurRad="292100" dist="139700" dir="2700000" algn="tl" rotWithShape="0">
              <a:srgbClr val="333333">
                <a:alpha val="65000"/>
              </a:srgbClr>
            </a:outerShdw>
          </a:effectLst>
        </p:spPr>
      </p:pic>
      <p:pic>
        <p:nvPicPr>
          <p:cNvPr id="12" name="Picture 4" descr="e:\Propietario\Mis documentos\Dropbox\Subidas desde cámara\2014-09-26 10.17.44.jpg"/>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t="28814"/>
          <a:stretch/>
        </p:blipFill>
        <p:spPr bwMode="auto">
          <a:xfrm>
            <a:off x="4599592" y="4293096"/>
            <a:ext cx="4508911" cy="2407274"/>
          </a:xfrm>
          <a:prstGeom prst="rect">
            <a:avLst/>
          </a:prstGeom>
          <a:noFill/>
        </p:spPr>
      </p:pic>
      <p:pic>
        <p:nvPicPr>
          <p:cNvPr id="14" name="Picture 3"/>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8316416" y="-27384"/>
            <a:ext cx="792088" cy="473177"/>
          </a:xfrm>
          <a:prstGeom prst="rect">
            <a:avLst/>
          </a:prstGeom>
          <a:ln>
            <a:noFill/>
          </a:ln>
          <a:effectLst>
            <a:outerShdw blurRad="292100" dist="139700" dir="2700000" algn="tl" rotWithShape="0">
              <a:srgbClr val="333333">
                <a:alpha val="65000"/>
              </a:srgbClr>
            </a:outerShdw>
          </a:effectLst>
        </p:spPr>
      </p:pic>
      <p:pic>
        <p:nvPicPr>
          <p:cNvPr id="15" name="Picture 2"/>
          <p:cNvPicPr>
            <a:picLocks noChangeAspect="1" noChangeArrowheads="1"/>
          </p:cNvPicPr>
          <p:nvPr/>
        </p:nvPicPr>
        <p:blipFill>
          <a:blip r:embed="rId6" cstate="screen">
            <a:extLst>
              <a:ext uri="{28A0092B-C50C-407E-A947-70E740481C1C}">
                <a14:useLocalDpi xmlns:a14="http://schemas.microsoft.com/office/drawing/2010/main" xmlns=""/>
              </a:ext>
            </a:extLst>
          </a:blip>
          <a:srcRect l="-1370"/>
          <a:stretch>
            <a:fillRect/>
          </a:stretch>
        </p:blipFill>
        <p:spPr bwMode="auto">
          <a:xfrm>
            <a:off x="-80810" y="-27384"/>
            <a:ext cx="1080120" cy="44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noChangeArrowheads="1"/>
          </p:cNvPicPr>
          <p:nvPr/>
        </p:nvPicPr>
        <p:blipFill>
          <a:blip r:embed="rId7" cstate="print"/>
          <a:srcRect/>
          <a:stretch>
            <a:fillRect/>
          </a:stretch>
        </p:blipFill>
        <p:spPr bwMode="auto">
          <a:xfrm>
            <a:off x="5500694" y="500042"/>
            <a:ext cx="3429024" cy="1797920"/>
          </a:xfrm>
          <a:prstGeom prst="rect">
            <a:avLst/>
          </a:prstGeom>
          <a:noFill/>
          <a:ln w="9525">
            <a:noFill/>
            <a:miter lim="800000"/>
            <a:headEnd/>
            <a:tailEnd/>
          </a:ln>
        </p:spPr>
      </p:pic>
    </p:spTree>
    <p:extLst>
      <p:ext uri="{BB962C8B-B14F-4D97-AF65-F5344CB8AC3E}">
        <p14:creationId xmlns:p14="http://schemas.microsoft.com/office/powerpoint/2010/main" xmlns="" val="42687851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D:\FIRMA CONVENIO MAGA-MIDES\MAGA MIDES (15).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429124" y="4000503"/>
            <a:ext cx="4500594" cy="2762269"/>
          </a:xfrm>
          <a:prstGeom prst="rect">
            <a:avLst/>
          </a:prstGeom>
          <a:noFill/>
        </p:spPr>
      </p:pic>
      <p:pic>
        <p:nvPicPr>
          <p:cNvPr id="15"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b="50000"/>
          <a:stretch/>
        </p:blipFill>
        <p:spPr bwMode="auto">
          <a:xfrm>
            <a:off x="4173093" y="467636"/>
            <a:ext cx="5107928" cy="3389992"/>
          </a:xfrm>
          <a:prstGeom prst="rect">
            <a:avLst/>
          </a:prstGeom>
          <a:noFill/>
          <a:ln w="9525">
            <a:noFill/>
            <a:miter lim="800000"/>
            <a:headEnd/>
            <a:tailEnd/>
          </a:ln>
        </p:spPr>
      </p:pic>
      <p:sp>
        <p:nvSpPr>
          <p:cNvPr id="8" name="1 Título"/>
          <p:cNvSpPr txBox="1">
            <a:spLocks/>
          </p:cNvSpPr>
          <p:nvPr/>
        </p:nvSpPr>
        <p:spPr>
          <a:xfrm>
            <a:off x="-66956" y="3348"/>
            <a:ext cx="9210956" cy="41668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p:spPr>
        <p:txBody>
          <a:bodyPr vert="horz" lIns="45720" tIns="0" rIns="45720" bIns="0" anchor="ctr" anchorCtr="0">
            <a:noAutofit/>
          </a:bodyPr>
          <a:lstStyle>
            <a:defPPr>
              <a:defRPr lang="es-MX"/>
            </a:defPPr>
            <a:lvl1pPr marR="0" lvl="0" indent="0" algn="ctr" fontAlgn="auto">
              <a:lnSpc>
                <a:spcPct val="100000"/>
              </a:lnSpc>
              <a:spcBef>
                <a:spcPct val="0"/>
              </a:spcBef>
              <a:spcAft>
                <a:spcPts val="0"/>
              </a:spcAft>
              <a:buClrTx/>
              <a:buSzTx/>
              <a:buFontTx/>
              <a:buNone/>
              <a:tabLst/>
              <a:defRPr kumimoji="0" sz="2800" b="1" i="0" u="none" strike="noStrike" cap="none" spc="0" normalizeH="0" baseline="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defRPr>
            </a:lvl1pPr>
          </a:lstStyle>
          <a:p>
            <a:r>
              <a:rPr lang="es-ES_tradnl" sz="2000" dirty="0" smtClean="0">
                <a:solidFill>
                  <a:schemeClr val="bg1"/>
                </a:solidFill>
              </a:rPr>
              <a:t>Plan de implementación de la PNDRI:  Avances, logros</a:t>
            </a:r>
          </a:p>
        </p:txBody>
      </p:sp>
      <p:sp>
        <p:nvSpPr>
          <p:cNvPr id="9" name="2 Marcador de contenido"/>
          <p:cNvSpPr txBox="1">
            <a:spLocks/>
          </p:cNvSpPr>
          <p:nvPr/>
        </p:nvSpPr>
        <p:spPr>
          <a:xfrm>
            <a:off x="97298" y="869891"/>
            <a:ext cx="4075795" cy="5988109"/>
          </a:xfrm>
          <a:prstGeom prst="rect">
            <a:avLst/>
          </a:prstGeom>
        </p:spPr>
        <p:txBody>
          <a:bodyPr>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endParaRPr lang="es-GT" sz="2400" dirty="0" smtClean="0">
              <a:latin typeface="+mj-lt"/>
            </a:endParaRPr>
          </a:p>
          <a:p>
            <a:r>
              <a:rPr lang="es-GT" sz="2400" dirty="0" smtClean="0">
                <a:solidFill>
                  <a:schemeClr val="tx1"/>
                </a:solidFill>
                <a:latin typeface="+mj-lt"/>
                <a:cs typeface="Arial" pitchFamily="34" charset="0"/>
              </a:rPr>
              <a:t>El desarrollo rural integral en el Plan </a:t>
            </a:r>
            <a:r>
              <a:rPr lang="es-GT" sz="2400" dirty="0" err="1" smtClean="0">
                <a:solidFill>
                  <a:schemeClr val="tx1"/>
                </a:solidFill>
                <a:latin typeface="+mj-lt"/>
                <a:cs typeface="Arial" pitchFamily="34" charset="0"/>
              </a:rPr>
              <a:t>K´atun</a:t>
            </a:r>
            <a:r>
              <a:rPr lang="es-GT" sz="2400" dirty="0" smtClean="0">
                <a:solidFill>
                  <a:schemeClr val="tx1"/>
                </a:solidFill>
                <a:latin typeface="+mj-lt"/>
                <a:cs typeface="Arial" pitchFamily="34" charset="0"/>
              </a:rPr>
              <a:t> 2032: incorpora a la PNDRI.</a:t>
            </a:r>
          </a:p>
          <a:p>
            <a:pPr>
              <a:buNone/>
            </a:pPr>
            <a:endParaRPr lang="es-GT" sz="2400" dirty="0" smtClean="0">
              <a:solidFill>
                <a:schemeClr val="tx1"/>
              </a:solidFill>
              <a:latin typeface="+mj-lt"/>
              <a:cs typeface="Arial" pitchFamily="34" charset="0"/>
            </a:endParaRPr>
          </a:p>
          <a:p>
            <a:pPr>
              <a:buNone/>
            </a:pPr>
            <a:endParaRPr lang="es-GT" sz="2400" dirty="0" smtClean="0">
              <a:latin typeface="+mj-lt"/>
              <a:cs typeface="Arial" pitchFamily="34" charset="0"/>
            </a:endParaRPr>
          </a:p>
          <a:p>
            <a:pPr>
              <a:buNone/>
            </a:pPr>
            <a:endParaRPr lang="es-GT" sz="2400" dirty="0" smtClean="0">
              <a:solidFill>
                <a:schemeClr val="tx1"/>
              </a:solidFill>
              <a:latin typeface="+mj-lt"/>
              <a:cs typeface="Arial" pitchFamily="34" charset="0"/>
            </a:endParaRPr>
          </a:p>
          <a:p>
            <a:pPr>
              <a:buNone/>
            </a:pPr>
            <a:endParaRPr lang="es-GT" sz="2400" dirty="0" smtClean="0">
              <a:solidFill>
                <a:schemeClr val="tx1"/>
              </a:solidFill>
              <a:latin typeface="+mj-lt"/>
              <a:cs typeface="Arial" pitchFamily="34" charset="0"/>
            </a:endParaRPr>
          </a:p>
          <a:p>
            <a:r>
              <a:rPr lang="es-GT" sz="2400" dirty="0" smtClean="0">
                <a:latin typeface="+mj-lt"/>
                <a:cs typeface="Arial" pitchFamily="34" charset="0"/>
              </a:rPr>
              <a:t>Convenio MIDES-MAGA</a:t>
            </a:r>
          </a:p>
          <a:p>
            <a:pPr marL="246888" lvl="1" indent="0">
              <a:buNone/>
            </a:pPr>
            <a:r>
              <a:rPr lang="es-GT" sz="1400" i="1" dirty="0"/>
              <a:t>(Articulación de </a:t>
            </a:r>
            <a:r>
              <a:rPr lang="es-GT" sz="1400" i="1" dirty="0" smtClean="0"/>
              <a:t>política social –programas de protección social- </a:t>
            </a:r>
            <a:r>
              <a:rPr lang="es-GT" sz="1400" i="1" dirty="0"/>
              <a:t>y económico productiva –PAFFEC-) </a:t>
            </a:r>
            <a:endParaRPr lang="es-GT" sz="1400" i="1" dirty="0" smtClean="0"/>
          </a:p>
          <a:p>
            <a:pPr marL="246888" lvl="1" indent="0">
              <a:buNone/>
            </a:pPr>
            <a:endParaRPr lang="es-GT" sz="1400" i="1" dirty="0"/>
          </a:p>
        </p:txBody>
      </p:sp>
      <p:pic>
        <p:nvPicPr>
          <p:cNvPr id="18" name="Picture 3"/>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8316416" y="-27384"/>
            <a:ext cx="792088" cy="473177"/>
          </a:xfrm>
          <a:prstGeom prst="rect">
            <a:avLst/>
          </a:prstGeom>
          <a:ln>
            <a:noFill/>
          </a:ln>
          <a:effectLst>
            <a:outerShdw blurRad="292100" dist="139700" dir="2700000" algn="tl" rotWithShape="0">
              <a:srgbClr val="333333">
                <a:alpha val="65000"/>
              </a:srgbClr>
            </a:outerShdw>
          </a:effectLst>
        </p:spPr>
      </p:pic>
      <p:pic>
        <p:nvPicPr>
          <p:cNvPr id="19" name="Picture 2"/>
          <p:cNvPicPr>
            <a:picLocks noChangeAspect="1" noChangeArrowheads="1"/>
          </p:cNvPicPr>
          <p:nvPr/>
        </p:nvPicPr>
        <p:blipFill>
          <a:blip r:embed="rId5" cstate="screen">
            <a:extLst>
              <a:ext uri="{28A0092B-C50C-407E-A947-70E740481C1C}">
                <a14:useLocalDpi xmlns:a14="http://schemas.microsoft.com/office/drawing/2010/main" xmlns=""/>
              </a:ext>
            </a:extLst>
          </a:blip>
          <a:srcRect l="-1370"/>
          <a:stretch>
            <a:fillRect/>
          </a:stretch>
        </p:blipFill>
        <p:spPr bwMode="auto">
          <a:xfrm>
            <a:off x="-80810" y="-27384"/>
            <a:ext cx="1080120" cy="44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1424460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t="58966"/>
          <a:stretch/>
        </p:blipFill>
        <p:spPr bwMode="auto">
          <a:xfrm>
            <a:off x="3635896" y="3561580"/>
            <a:ext cx="5655146" cy="3179788"/>
          </a:xfrm>
          <a:prstGeom prst="rect">
            <a:avLst/>
          </a:prstGeom>
          <a:noFill/>
          <a:ln w="9525">
            <a:noFill/>
            <a:miter lim="800000"/>
            <a:headEnd/>
            <a:tailEnd/>
          </a:ln>
        </p:spPr>
      </p:pic>
      <p:sp>
        <p:nvSpPr>
          <p:cNvPr id="8" name="1 Título"/>
          <p:cNvSpPr txBox="1">
            <a:spLocks/>
          </p:cNvSpPr>
          <p:nvPr/>
        </p:nvSpPr>
        <p:spPr>
          <a:xfrm>
            <a:off x="-66956" y="3348"/>
            <a:ext cx="9210956" cy="41668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p:spPr>
        <p:txBody>
          <a:bodyPr vert="horz" lIns="45720" tIns="0" rIns="45720" bIns="0" anchor="ctr" anchorCtr="0">
            <a:noAutofit/>
          </a:bodyPr>
          <a:lstStyle>
            <a:defPPr>
              <a:defRPr lang="es-MX"/>
            </a:defPPr>
            <a:lvl1pPr marR="0" lvl="0" indent="0" algn="ctr" fontAlgn="auto">
              <a:lnSpc>
                <a:spcPct val="100000"/>
              </a:lnSpc>
              <a:spcBef>
                <a:spcPct val="0"/>
              </a:spcBef>
              <a:spcAft>
                <a:spcPts val="0"/>
              </a:spcAft>
              <a:buClrTx/>
              <a:buSzTx/>
              <a:buFontTx/>
              <a:buNone/>
              <a:tabLst/>
              <a:defRPr kumimoji="0" sz="2800" b="1" i="0" u="none" strike="noStrike" cap="none" spc="0" normalizeH="0" baseline="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defRPr>
            </a:lvl1pPr>
          </a:lstStyle>
          <a:p>
            <a:r>
              <a:rPr lang="es-ES_tradnl" sz="2000" dirty="0" smtClean="0">
                <a:solidFill>
                  <a:schemeClr val="bg1"/>
                </a:solidFill>
              </a:rPr>
              <a:t>Plan de implementación de la PNDRI:  Avances, logros</a:t>
            </a:r>
          </a:p>
        </p:txBody>
      </p:sp>
      <p:sp>
        <p:nvSpPr>
          <p:cNvPr id="9" name="2 Marcador de contenido"/>
          <p:cNvSpPr txBox="1">
            <a:spLocks/>
          </p:cNvSpPr>
          <p:nvPr/>
        </p:nvSpPr>
        <p:spPr>
          <a:xfrm>
            <a:off x="97298" y="869891"/>
            <a:ext cx="3970646" cy="5988109"/>
          </a:xfrm>
          <a:prstGeom prst="rect">
            <a:avLst/>
          </a:prstGeom>
        </p:spPr>
        <p:txBody>
          <a:bodyPr>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r>
              <a:rPr lang="es-GT" sz="2400" dirty="0" smtClean="0">
                <a:latin typeface="+mj-lt"/>
              </a:rPr>
              <a:t>Se amplía el reconocimiento de que ECADERT </a:t>
            </a:r>
            <a:r>
              <a:rPr lang="es-GT" sz="2400" dirty="0">
                <a:latin typeface="+mj-lt"/>
              </a:rPr>
              <a:t>en Guatemala </a:t>
            </a:r>
            <a:r>
              <a:rPr lang="es-GT" sz="2400" dirty="0" smtClean="0">
                <a:latin typeface="+mj-lt"/>
              </a:rPr>
              <a:t>= PNDRI</a:t>
            </a:r>
            <a:r>
              <a:rPr lang="es-GT" sz="2400" dirty="0">
                <a:latin typeface="+mj-lt"/>
              </a:rPr>
              <a:t>. </a:t>
            </a:r>
            <a:endParaRPr lang="es-GT" sz="2400" dirty="0" smtClean="0">
              <a:latin typeface="+mj-lt"/>
            </a:endParaRPr>
          </a:p>
          <a:p>
            <a:pPr marL="246888" lvl="1" indent="0">
              <a:buNone/>
            </a:pPr>
            <a:r>
              <a:rPr lang="es-GT" sz="1400" i="1" dirty="0" smtClean="0">
                <a:solidFill>
                  <a:schemeClr val="tx1">
                    <a:tint val="85000"/>
                  </a:schemeClr>
                </a:solidFill>
              </a:rPr>
              <a:t>Reconocimiento </a:t>
            </a:r>
            <a:r>
              <a:rPr lang="es-GT" sz="1400" i="1" dirty="0">
                <a:solidFill>
                  <a:schemeClr val="tx1">
                    <a:tint val="85000"/>
                  </a:schemeClr>
                </a:solidFill>
              </a:rPr>
              <a:t>por parte  de la institucionalidad de ECADERT de los avances logrados en </a:t>
            </a:r>
            <a:r>
              <a:rPr lang="es-GT" sz="1400" i="1" dirty="0" smtClean="0">
                <a:solidFill>
                  <a:schemeClr val="tx1">
                    <a:tint val="85000"/>
                  </a:schemeClr>
                </a:solidFill>
              </a:rPr>
              <a:t>Guatemala</a:t>
            </a:r>
            <a:r>
              <a:rPr lang="es-GT" sz="1400" i="1" dirty="0"/>
              <a:t> </a:t>
            </a:r>
            <a:r>
              <a:rPr lang="es-GT" sz="1400" i="1" dirty="0" smtClean="0"/>
              <a:t>(Consejo Agropecuario Centroamericano –CAC-)</a:t>
            </a:r>
            <a:endParaRPr lang="es-GT" sz="1400" i="1" dirty="0" smtClean="0">
              <a:solidFill>
                <a:schemeClr val="tx1">
                  <a:tint val="85000"/>
                </a:schemeClr>
              </a:solidFill>
            </a:endParaRPr>
          </a:p>
          <a:p>
            <a:pPr marL="246888" lvl="1" indent="0">
              <a:buNone/>
            </a:pPr>
            <a:endParaRPr lang="es-GT" sz="1400" i="1" dirty="0" smtClean="0"/>
          </a:p>
          <a:p>
            <a:r>
              <a:rPr lang="es-GT" sz="2400" dirty="0" smtClean="0">
                <a:latin typeface="Arial" pitchFamily="34" charset="0"/>
                <a:cs typeface="Arial" pitchFamily="34" charset="0"/>
              </a:rPr>
              <a:t>Se debe mantener el reconocimiento de ONU</a:t>
            </a:r>
            <a:r>
              <a:rPr lang="es-GT" sz="2400" dirty="0">
                <a:latin typeface="Arial" pitchFamily="34" charset="0"/>
                <a:cs typeface="Arial" pitchFamily="34" charset="0"/>
              </a:rPr>
              <a:t>: </a:t>
            </a:r>
            <a:endParaRPr lang="es-GT" sz="2400" dirty="0" smtClean="0">
              <a:latin typeface="Arial" pitchFamily="34" charset="0"/>
              <a:cs typeface="Arial" pitchFamily="34" charset="0"/>
            </a:endParaRPr>
          </a:p>
          <a:p>
            <a:pPr marL="246888" lvl="1" indent="0">
              <a:buNone/>
            </a:pPr>
            <a:r>
              <a:rPr lang="es-GT" sz="1400" i="1" dirty="0" smtClean="0">
                <a:solidFill>
                  <a:schemeClr val="tx1">
                    <a:tint val="85000"/>
                  </a:schemeClr>
                </a:solidFill>
              </a:rPr>
              <a:t>Informe </a:t>
            </a:r>
            <a:r>
              <a:rPr lang="es-GT" sz="1400" i="1" dirty="0">
                <a:solidFill>
                  <a:schemeClr val="tx1">
                    <a:tint val="85000"/>
                  </a:schemeClr>
                </a:solidFill>
              </a:rPr>
              <a:t>de la Alta Comisionada para los Derechos Humanos sobre Guatemala</a:t>
            </a:r>
            <a:r>
              <a:rPr lang="es-GT" sz="1400" i="1" dirty="0" smtClean="0">
                <a:solidFill>
                  <a:schemeClr val="tx1">
                    <a:tint val="85000"/>
                  </a:schemeClr>
                </a:solidFill>
              </a:rPr>
              <a:t>.</a:t>
            </a:r>
            <a:endParaRPr lang="es-GT" sz="1100" i="1" dirty="0">
              <a:solidFill>
                <a:schemeClr val="tx1">
                  <a:tint val="85000"/>
                </a:schemeClr>
              </a:solidFill>
            </a:endParaRPr>
          </a:p>
        </p:txBody>
      </p:sp>
      <p:sp>
        <p:nvSpPr>
          <p:cNvPr id="10" name="9 CuadroTexto"/>
          <p:cNvSpPr txBox="1"/>
          <p:nvPr/>
        </p:nvSpPr>
        <p:spPr>
          <a:xfrm>
            <a:off x="4320480" y="692696"/>
            <a:ext cx="4788024" cy="1938992"/>
          </a:xfrm>
          <a:prstGeom prst="rect">
            <a:avLst/>
          </a:prstGeom>
          <a:solidFill>
            <a:schemeClr val="tx2">
              <a:lumMod val="20000"/>
              <a:lumOff val="80000"/>
            </a:schemeClr>
          </a:solidFill>
          <a:effectLst>
            <a:outerShdw blurRad="50800" dist="38100" algn="l" rotWithShape="0">
              <a:prstClr val="black">
                <a:alpha val="40000"/>
              </a:prstClr>
            </a:outerShdw>
          </a:effectLst>
        </p:spPr>
        <p:txBody>
          <a:bodyPr wrap="square" rtlCol="0">
            <a:spAutoFit/>
          </a:bodyPr>
          <a:lstStyle/>
          <a:p>
            <a:pPr algn="just"/>
            <a:r>
              <a:rPr lang="es-GT" sz="1400" dirty="0" smtClean="0">
                <a:latin typeface="Arial" pitchFamily="34" charset="0"/>
                <a:cs typeface="Arial" pitchFamily="34" charset="0"/>
              </a:rPr>
              <a:t>“Acuerdo 3. Respaldar el proceso de elaboración del plan para implementar la Política Nacional de Desarrollo Rural Integral (PNDRI) así como la decisión Presidencial de instaurar el Gabinete de Desarrollo Rural, integrado por 10 Ministros y 3 Secretarios de Estado, presidido por el Presidente de la República…</a:t>
            </a:r>
          </a:p>
          <a:p>
            <a:pPr algn="r"/>
            <a:r>
              <a:rPr lang="es-GT" sz="1200" dirty="0" smtClean="0">
                <a:latin typeface="Arial" pitchFamily="34" charset="0"/>
                <a:cs typeface="Arial" pitchFamily="34" charset="0"/>
              </a:rPr>
              <a:t>Consejo Agropecuario Centroamericano</a:t>
            </a:r>
          </a:p>
          <a:p>
            <a:pPr algn="r"/>
            <a:r>
              <a:rPr lang="es-GT" sz="1200" dirty="0" smtClean="0">
                <a:latin typeface="Arial" pitchFamily="34" charset="0"/>
                <a:cs typeface="Arial" pitchFamily="34" charset="0"/>
              </a:rPr>
              <a:t>I Reunión del Grupo Técnico de Desarrollo Rural Territorial</a:t>
            </a:r>
          </a:p>
          <a:p>
            <a:pPr algn="r"/>
            <a:r>
              <a:rPr lang="es-GT" sz="1200" dirty="0" smtClean="0">
                <a:latin typeface="Arial" pitchFamily="34" charset="0"/>
                <a:cs typeface="Arial" pitchFamily="34" charset="0"/>
              </a:rPr>
              <a:t>Ciudad de Panamá, Panamá, 5 y 6 de septiembre de 2013.</a:t>
            </a:r>
            <a:endParaRPr lang="es-ES" sz="1200" dirty="0">
              <a:latin typeface="Arial" pitchFamily="34" charset="0"/>
              <a:cs typeface="Arial" pitchFamily="34" charset="0"/>
            </a:endParaRPr>
          </a:p>
        </p:txBody>
      </p:sp>
      <p:pic>
        <p:nvPicPr>
          <p:cNvPr id="12" name="Picture 8" descr="http://www.noticiassin.com/wp-content/uploads/2013/06/OACNUDH.png"/>
          <p:cNvPicPr>
            <a:picLocks noChangeAspect="1" noChangeArrowheads="1"/>
          </p:cNvPicPr>
          <p:nvPr/>
        </p:nvPicPr>
        <p:blipFill>
          <a:blip r:embed="rId3" cstate="print"/>
          <a:srcRect/>
          <a:stretch>
            <a:fillRect/>
          </a:stretch>
        </p:blipFill>
        <p:spPr bwMode="auto">
          <a:xfrm>
            <a:off x="1857356" y="5000636"/>
            <a:ext cx="1809750" cy="1619251"/>
          </a:xfrm>
          <a:prstGeom prst="rect">
            <a:avLst/>
          </a:prstGeom>
          <a:noFill/>
        </p:spPr>
      </p:pic>
      <p:pic>
        <p:nvPicPr>
          <p:cNvPr id="13" name="Picture 3"/>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8316416" y="-27384"/>
            <a:ext cx="792088" cy="473177"/>
          </a:xfrm>
          <a:prstGeom prst="rect">
            <a:avLst/>
          </a:prstGeom>
          <a:ln>
            <a:noFill/>
          </a:ln>
          <a:effectLst>
            <a:outerShdw blurRad="292100" dist="139700" dir="2700000" algn="tl" rotWithShape="0">
              <a:srgbClr val="333333">
                <a:alpha val="65000"/>
              </a:srgbClr>
            </a:outerShdw>
          </a:effectLst>
        </p:spPr>
      </p:pic>
      <p:pic>
        <p:nvPicPr>
          <p:cNvPr id="18" name="Picture 2"/>
          <p:cNvPicPr>
            <a:picLocks noChangeAspect="1" noChangeArrowheads="1"/>
          </p:cNvPicPr>
          <p:nvPr/>
        </p:nvPicPr>
        <p:blipFill>
          <a:blip r:embed="rId5" cstate="screen">
            <a:extLst>
              <a:ext uri="{28A0092B-C50C-407E-A947-70E740481C1C}">
                <a14:useLocalDpi xmlns:a14="http://schemas.microsoft.com/office/drawing/2010/main" xmlns=""/>
              </a:ext>
            </a:extLst>
          </a:blip>
          <a:srcRect l="-1370"/>
          <a:stretch>
            <a:fillRect/>
          </a:stretch>
        </p:blipFill>
        <p:spPr bwMode="auto">
          <a:xfrm>
            <a:off x="-80810" y="-27384"/>
            <a:ext cx="1080120" cy="44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7568900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39000" cy="130876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45720" tIns="0" rIns="45720" bIns="0" anchor="b" anchorCtr="0">
            <a:noAutofit/>
          </a:bodyPr>
          <a:lstStyle/>
          <a:p>
            <a:pPr algn="ctr">
              <a:defRPr/>
            </a:pPr>
            <a:r>
              <a:rPr lang="es-MX" sz="2700" cap="none"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LAS TRES DECISIONES FUNDAMENTALES DEL PLAN PNDRI</a:t>
            </a:r>
            <a:endParaRPr lang="es-MX" sz="2700" cap="none" dirty="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endParaRPr>
          </a:p>
        </p:txBody>
      </p:sp>
      <p:sp>
        <p:nvSpPr>
          <p:cNvPr id="3" name="2 Marcador de contenido"/>
          <p:cNvSpPr>
            <a:spLocks noGrp="1"/>
          </p:cNvSpPr>
          <p:nvPr>
            <p:ph idx="1"/>
          </p:nvPr>
        </p:nvSpPr>
        <p:spPr>
          <a:xfrm>
            <a:off x="457200" y="1857364"/>
            <a:ext cx="7239000" cy="4846320"/>
          </a:xfrm>
        </p:spPr>
        <p:txBody>
          <a:bodyPr>
            <a:normAutofit fontScale="92500"/>
          </a:bodyPr>
          <a:lstStyle/>
          <a:p>
            <a:pPr marL="571500" indent="-571500" algn="just">
              <a:buFont typeface="+mj-lt"/>
              <a:buAutoNum type="arabicPeriod"/>
            </a:pPr>
            <a:r>
              <a:rPr lang="es-MX" b="1" u="sng" dirty="0" smtClean="0"/>
              <a:t>DECISIÓN UNO</a:t>
            </a:r>
            <a:r>
              <a:rPr lang="es-MX" b="1" dirty="0" smtClean="0"/>
              <a:t>:</a:t>
            </a:r>
            <a:r>
              <a:rPr lang="es-MX" dirty="0" smtClean="0"/>
              <a:t> Definir por dónde comenzar (“Territorios de la Gente”, identificando territorios con MANCOMUNIDADES);</a:t>
            </a:r>
          </a:p>
          <a:p>
            <a:pPr marL="571500" indent="-571500" algn="just">
              <a:buFont typeface="+mj-lt"/>
              <a:buAutoNum type="arabicPeriod"/>
            </a:pPr>
            <a:r>
              <a:rPr lang="es-MX" b="1" u="sng" dirty="0" smtClean="0"/>
              <a:t>DECISIÓN DOS</a:t>
            </a:r>
            <a:r>
              <a:rPr lang="es-MX" b="1" dirty="0" smtClean="0"/>
              <a:t>: </a:t>
            </a:r>
            <a:r>
              <a:rPr lang="es-MX" dirty="0" smtClean="0"/>
              <a:t>Definir con qué intervenciones iniciar (ir de lo que se está haciendo a lo que debe de hacerse: INTERVENCIONES ESTRATÉGICAS &gt;&gt;&gt;INTERVENCIONES ESENCIALES);</a:t>
            </a:r>
          </a:p>
          <a:p>
            <a:pPr marL="571500" indent="-571500" algn="just">
              <a:buFont typeface="+mj-lt"/>
              <a:buAutoNum type="arabicPeriod"/>
            </a:pPr>
            <a:r>
              <a:rPr lang="es-MX" b="1" u="sng" dirty="0" smtClean="0"/>
              <a:t>DECISIÓN TRES</a:t>
            </a:r>
            <a:r>
              <a:rPr lang="es-MX" b="1" dirty="0" smtClean="0"/>
              <a:t>:</a:t>
            </a:r>
            <a:r>
              <a:rPr lang="es-MX" dirty="0" smtClean="0"/>
              <a:t> Definir con qué institucionalidad ejecutar el Plan (MODELO DE GESTIÓN: NÚCLEOS DE GESTIÓN TERRITORIAL)</a:t>
            </a:r>
            <a:endParaRPr lang="es-MX" dirty="0"/>
          </a:p>
        </p:txBody>
      </p:sp>
      <p:sp>
        <p:nvSpPr>
          <p:cNvPr id="4" name="3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pic>
        <p:nvPicPr>
          <p:cNvPr id="7" name="Picture 2"/>
          <p:cNvPicPr>
            <a:picLocks noChangeAspect="1" noChangeArrowheads="1"/>
          </p:cNvPicPr>
          <p:nvPr/>
        </p:nvPicPr>
        <p:blipFill>
          <a:blip r:embed="rId3"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p:cNvPicPr>
            <a:picLocks noChangeAspect="1" noChangeArrowheads="1"/>
          </p:cNvPicPr>
          <p:nvPr/>
        </p:nvPicPr>
        <p:blipFill>
          <a:blip r:embed="rId4"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l="-1370"/>
          <a:stretch>
            <a:fillRect/>
          </a:stretch>
        </p:blipFill>
        <p:spPr bwMode="auto">
          <a:xfrm>
            <a:off x="8202488" y="6309320"/>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8244408" y="260648"/>
            <a:ext cx="792088" cy="473177"/>
          </a:xfrm>
          <a:prstGeom prst="rect">
            <a:avLst/>
          </a:prstGeom>
          <a:ln>
            <a:noFill/>
          </a:ln>
          <a:effectLst>
            <a:outerShdw blurRad="292100" dist="139700" dir="2700000" algn="tl" rotWithShape="0">
              <a:srgbClr val="333333">
                <a:alpha val="65000"/>
              </a:srgbClr>
            </a:outerShdw>
          </a:effectLst>
        </p:spPr>
      </p:pic>
      <p:sp>
        <p:nvSpPr>
          <p:cNvPr id="4" name="AutoShape 8" descr="data:image/jpeg;base64,/9j/4AAQSkZJRgABAQAAAQABAAD/2wCEAAkGBxQSEhQUEhQUFBQVFBcUFRUVFBQUFxUUFRUWFhQUFBQYHCggGBolHBUUITEhJSksLi4uFx8zODMsNygtLisBCgoKDg0OFA8QFywcHBwsLCwsLCwsLCwsLCwsLCw3LCwsLCwsKywsLCwsLDcsLCwsLCsrNywrKywrKysrLCsrK//AABEIAMgA/AMBIgACEQEDEQH/xAAcAAACAgMBAQAAAAAAAAAAAAACAwABBQYHBAj/xAA9EAABAwEDCQYEBAUFAQAAAAABAAIRAwQhMQUGEkFRYXGBkRMyocHR8AciUrEUYuHxI0JygrIkM0NjwlP/xAAZAQEBAQEBAQAAAAAAAAAAAAAAAQIDBAX/xAAeEQEBAQEAAwEBAQEAAAAAAAAAAQIRAyExEkFRMv/aAAwDAQACEQMRAD8AYAjCqVYKBgRhLCY0oCCIIQjCAgiCEIwiLCIBUEQQWpK8mU8pU7PTNSq7RaOpOoAbVzTLed9a0ktZ/DpbB3iPzHyClWTroluzis9Hv1GyNQ+Y9AsRXz+sw7oe7g2PuuY1AcDjxnFHRshd/KOqda/Lqdjz4sr4l5YfzAjxwWxWe1NeA5pBBwIXFGWcN73zbgb+YXryflZ9H/acQJHym8bOWpOn5dnaUa1DNjOA1naLoBi7ktuYqwtXCitBFcKAKwggVhSEQQQK1ArUVIUUVoKUhWoVURRRWg08FGEoFGCqGtKYCktKY0opzSiCBqMKAwiCEIwgsIgqC8OX8oCz2epVOLW3f1G5o6wiOf8AxLysKlZtFpkUx839Z/SFqtnqHAC88153kucXOMlxJJ2k3k+K2bNbJnavDQRGJOJjdsWXSQeQ82319RvOJ2ldByf8PqUA1C4ncfNbRkHJbKTAGgYYrN06SxbXozmNXo5nWVo/2hxN5XmteZdmOFMCdi3N1NJexY66fmOZUs2fwlZrmXsLhJOLeexbfSFy9tvoBzTIXis4gRsuXXGu+nm82eezFYUUW3BasKBWEECsKQiCggVqBWiqVwpCiClaiioiiitEaUEYSkxqoaExqU1Naga1MCWxMCgMIwhCNqCwtW+JZ/0Tt72f5T5LagFzD4mVXms0OJ7MD5RqnWePopVkahQc3+aXHUJgLfs1KJp6JPyzg3CZwvxWj5LDQdN+AwG07TuW4ZpW3t7S0HWf0RvLsuRW/JKyjXLy2doa0AYBJq2+m251VjI2vaDyBXK329Uzf8ZOF5nxqWrZay7ZQdE1nGMQHk9YwT8i5ToObpM042hjnDmQp6b/ADqMtaqjQCXYBYKz22m+o4McCRiPDBenKluo4l4LYw1k4Ro4zuWrWfOqhpuDWtY1gN7i2nfgcf3Vy5+XFsbbCtYPJuctOs9rGtcdIkB4LXMkAk3z+U6tSzgXWPHrPFwrAUVgKotWFSIKCwFFArRUUUVoKUVqlUUrhRQINICY1LCMKhrU1iS1OYgaxMagamBQGEYQhGEFharn9k0VaTYE1S4NZGJJ1dFtYWq50W8UbXY3vMU21PmnASI0jwkrN+N4na0y05i2umJdTlsTLCHYYjijzcsNUVg2npUnyBpFsxv813dlEmn8sEaTiDF8Y3rGUslAP7SBjsA+y5969skz8jX6uZForf72UKrtwYQOgfHgnH4ZUyGTXdLIgikwTGM3yb1uTbl7aDlnjtPPr+ObWfNhrmV6TyNLtXh1ww0g5pvwuhbBkaxCgyAQGtvJMCYGJWxW3JdKodJ1NrnfUQJjjivKbFSpgkU2yNomOqM3X6vf6wNXNllZhrubFoLhUY4SCAyNEcSBjvC1i25Is8uvpvcXSWvIcdLWNGZldFp2gA/M67Xu57V4bQQ4gtwLrjh4rU+s+Wyz21zIOTKTXB1Oh2WjeTouaCdEtAAONznLY000Tu5LHmtV0g3swXmYYHDSIEXrtzj5+r17IVhYqnlGo8ODKUvkBnzN0ZHf0jMiLvFZN9GroAtDO0gEtcTozrGkL+acZMVq2UXQJEGLwDMFUoolFAogitRRBFCooqilaiiDRgmNS2prVQxiaxLanMRTGprUtqaFATUYQhGEBNWO+I2QfxFnJb32EOaNsYjmJWSamZyVSKZAlWfKfGB+F2dXaU/wtV2jWoj5Q64vYLhE7BcQugVGy0m6+DGw4e+C4plDI7Se0aXMqtlzagcZ0tRW1ZgZyV7XTey0VBphway5rXOhsyQMbxsC5WPVjdvpvzU6kvC2pGK91J4IWWnoaUoNmZ1qFy8drsheO+8bmuLbuSjeSsqPpNaWvcxtxMFwEXYwsBlW0SwQZBiCNmKXlHIYN2iXNvI0nYE4kzeqawPe2mcGgAxdqiFrM7U8/M5+hyGwmotqFETpR823X1SbJYWU+6IXqXokeClsotGAA4AKyEaoogV4l7SvEppVhWqCuVhVhRUrQRRRRVEUUUQaO1NalgJrQqGNTmpTU5qimNTGpbU0ICCYEARhQG1ejL1IupmMYXnCfnLlVtls7qjoJua0fU44DwJ5LU+Dk2cNue15Y0xo97idizPwtpufVl8w12mN7rxJ24lalVqFzi5xlzjJ3k48AuoZgsb2TXNxB0H7Q7f1BXLT0+P18b2+hIXjY4sKylLBLr2YOWWuvKLaNa9LLS0heZ+TW7T1WrZy1m2cXPcLwCZuEmL4SRf1xsNvtLGtN4wWAyONOqXbSsJ2jnYknmtlzbo3SumJ7efyb/TYFFFF2cUVK1EFLHlZFY1xvWdKIK0EolkErQq0FqKKIIooog0pqa0JbU5qqjamNQNTWhQG1MagajagYEQWFyxnDSs8jv1PoacP6jqWlZSzirVje4sb9LDA5nEqdX8ugZQy5Rod940vpb8zugwWlZ15xm2vbogtpsENa4z8xxeQNZu6LXXO9+qqm6/yx4qNzPDD7j7LPZo5bNlqgn/bfDagnVNzgNo9Vg+t6jBBwjiVG56fRtgqBzQQZBEgjAg4Fel6518Mc4gW/hajhptP8Iz3mxJZxEHlwXRX3CVnnG+vNanQCuV/Em0RSZffUqSf6Wi7xjqun1maa5b8QaJe/VogENuJMtN4bGs+Szbx08WP3eMfm9lRpaGVHAEQAScW6ryuqZIaOzBEEHWNi4I3AcFlMi5x17K7+E8lk3sdewnXdq5Qu2a8u8O6QotUzfz5oWiG1CKNQ3Q4jQJ/K/yK2oHoukrlZYtUVaiqKWLfieKyoWKfieKzpUCYlBMCyCVoQrQWrVK0EUVKwg01oTQEtqaEUbU1qWAmNQW54AJJAAvJN0BaplrOwEFlnm8wahuu/KPVIzzysS7sGH5WkdpvOpvLHmtYGA5qdbkC8zfjJ8dqE/v5FOp6p2+aFzde+FGiyfe1U0wd3v8AVGWY7rxwPsKmmDBi+8FFNjh4q2t4eIVnX4jBBEXzwQOs9dzHh7CWuaZaWmL9x2rrOZWdptFNtGpJqBriXki+HXBw1XOAE4wuRA6uo2bwvTZLQaZkG4465GGG0alnUdfHZ3lfQVkrAhafnXk3Qpl0ugOn5Y0ofc8NnWQYSsgZ3MLQKwLAQ3QfomCO6S47jAnC9Mzvy/SdR0GO0y4iYugYxpEYkC5cNa9PX4fDrO5f45Va7MWkDaCRuvIIO8QvOTumFuGcOSS2zUXRBZjua+8Azrw6rUaNEucGi8uIaOJMDHiu+b6eTzf93hYCzWRM5bRZXNLHuLBjTcSWkbIOGu8LyZeyRUslZ1KqPmABB2h2BF/HoV4He+XsrUv+OVj6EydbG1qTKrO69ocN06jvGHJehah8L7Tp2Mtx0Krm8jDvNbeu0+OFRYqr3jxKyyxNbvHiVnSKCMJaMKKIIkIVqAlFStBFjsp5S7JwbtbPiR5LIBaXnrVIrtg/8Q/yegeAmBAEwBFGApWqBrXOODQT0EqNXiy9U0bNWP8A1nxEJRzWrWL6hecXOLjzJKk4cfRLpXQdhHvwKYB/ksuo6WrcfRGG3c/CEum7Dj6JjhjuPqiqq48CRyOCVVbIwwuPvqmVBPRRxx3ieePqgVSqajyO7YfVOjURy9F56rOhF29Na+4A8AdYOzePVAZ1eB8ijb+7fRAR6/sib+x8j1RWzZnWyk57aFpaHMJPZOP/ABvP8s7D945dCoZt0WOD4L3DAucTF0C7DC7BcZI5HbqXWcwc4PxNLs3k9tTAmcXtwD9527+K5bz/AF6PH5tSfnr0Zfyd2lJ7Y7zSBx/l8YXGngtOsEHHWCPNd/tNOQuL52WPsrTUbqLtMcHCfVXNctsblK31K7g+q7ScGtZOshsxO9eY/f7qp98wiPvitxh0L4R2n5rRS1EMqDcQS133b0XSFyf4TvP4uoNtA/5sPqusrtn44b+oFia/ePFZYLE2jvO4ppAhEECILIMIkARKC1aoK0EC1LOqhpVgYn5B93LbVhsr05f/AGj7lBjAmBLCYCijavDnCR+FrThoEc9Xivc1YPPatFmj63tbyEu8lFjQY+w9PVGdc7R5pQPvmnOvnj6qOi2i7nCYR3hvSyMePqmzeeHmEVbsf7f/ADEpM4ePvqnA4R9PqF52nETj7CC4kDdI5yhxHj796lVM3n3imOaQT1CCNdHCJ4TsTW9Qeh/VJbcfeB9lX3btU3jzHvUgcD01jYvZkvKT7PVZVZ3mngCP5mu3ELxMcCTfft2cVZPXZqI1QovXd7Bb2Wii2rT7rxPA6wd4XPPiTY4qUqm2aZ4i8fcpXw7y72FXsXn+FWcACcGVMGngbh0WT+JWVLOafZCo11UPaQ1p0tEg3hxGF071iZsrdvpzdygE3bfvCI6uaWV0c22fDB5Fu403z4ei7CuO/DN/+ubvpv8AJdiXXPxx39RYm0993FZZYm1d93FNMlhG1LCNqyowiQhEgitUFaQWF57RSkzuXoVQg1QFMCxrcpN+kpwyizf0Werx72rWM/n/AMOkPzk9B+qzrMoU9p6LWs+rS1zaWiZgu27AiyNSGv3tTXjHj6pTE9w73H9lHUJxPFMOJ4eiAnHkjJv/ALf/AD+6Amnu8D9yvKSnz3efmvM8XgolMpG8naE+m68bxHl6JA1brvfimNBHIqiyPTxlFM8xF/h5Kxg7iD4qEXnVrGv3+iillp5m6d4RMq3Q79juVv8A1HmhLZnqMEDH+968VobBu5bk9ry3ESMY3K6zAW3cv13qz1UvuIcG8J6n9kLh72KNHyieCs3qVY2D4fVtG3UfzaTerTd4Lti4Pmk/RttmP/aB1kea7wumPjltFibX33LLLHVWTUPvULlaw8qJqZa2BpA1gfNxN6UxZUwIpQhEEFgq1SiC1apRBzdrt6YHLzdmNh6ohTH5vBYbeppWEztb/DYdjo6g+iyYYNruixecbJpD5phwMX8EGusF3vanE3lKp4dPfimuGPAYo6L+rh6KDER9PkqjHh6K9YP5fIoKbq5pTvLzTGmOhQDGN3qiDjHkeqYBjwlLYPEJjDeDqw9+CKMY/wBTft+oVNGHT31VDAbj90RwIG335IK2biR78VU4dCrc7Hff76lU8TN83TzQTZzHvqkht4jeEb3X8wVbBcP6j5ILaZG4ST794pI9+Poj0IkbfK9BPl9kGRzcE2uzR/8AZh5Az5Lvq4ZmZo/jKReQA0kibpdENHUrtwrt2rphy39G90CSsfVtIYdI3SZ9B9l667CcflaLzOJ5LUst5SbN/dGHmTvV1WYy3bgmdIX3o2vG0dQtestZrxcNUr0tpjeufV4zYcNo6hGFhOz3nqUQYfqKdOM1CKFhgD9RRB79T/FXpxlwrWJFap9SL8TU2++idONLad6YFFFloYCxGc7opcSB5+StRRWqNYdW/wAE3SxmdSiirUHGPD0U0pP9p81FEULjhwKCb+EfqooiUbXxyMj30RA3Ec1FFQWl4+BUpux4fYz5KKKCw7De31CovwwwPmoogXpTG2EzTuPVRRFBUqTO+PVA52z3sVKIjfswsw22qk201qj2DT/htZALgw94uMwJGrYuq0LOyk26eLjpHqqUXfMcdViM4rdo0zfq5rkGVcoVK1YMaDAN8fZRRc9/Vy2/JrSxgGjfz9F7BaNxUUWVELUPcIxaQoogMVxv6Iu2G37qlEBdqNoV6Y2jqFFE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AutoShape 10" descr="data:image/jpeg;base64,/9j/4AAQSkZJRgABAQAAAQABAAD/2wCEAAkGBxQSEhQUEhQUFBQVFBcUFRUVFBQUFxUUFRUWFhQUFBQYHCggGBolHBUUITEhJSksLi4uFx8zODMsNygtLisBCgoKDg0OFA8QFywcHBwsLCwsLCwsLCwsLCwsLCw3LCwsLCwsKywsLCwsLDcsLCwsLCsrNywrKywrKysrLCsrK//AABEIAMgA/AMBIgACEQEDEQH/xAAcAAACAgMBAQAAAAAAAAAAAAACAwABBQYHBAj/xAA9EAABAwEDCQYEBAUFAQAAAAABAAIRAwQhMQUGEkFRYXGBkRMyocHR8AciUrEUYuHxI0JygrIkM0NjwlP/xAAZAQEBAQEBAQAAAAAAAAAAAAAAAQIDBAX/xAAeEQEBAQEAAwEBAQEAAAAAAAAAAQIRAyExEkFRMv/aAAwDAQACEQMRAD8AYAjCqVYKBgRhLCY0oCCIIQjCAgiCEIwiLCIBUEQQWpK8mU8pU7PTNSq7RaOpOoAbVzTLed9a0ktZ/DpbB3iPzHyClWTroluzis9Hv1GyNQ+Y9AsRXz+sw7oe7g2PuuY1AcDjxnFHRshd/KOqda/Lqdjz4sr4l5YfzAjxwWxWe1NeA5pBBwIXFGWcN73zbgb+YXryflZ9H/acQJHym8bOWpOn5dnaUa1DNjOA1naLoBi7ktuYqwtXCitBFcKAKwggVhSEQQQK1ArUVIUUVoKUhWoVURRRWg08FGEoFGCqGtKYCktKY0opzSiCBqMKAwiCEIwgsIgqC8OX8oCz2epVOLW3f1G5o6wiOf8AxLysKlZtFpkUx839Z/SFqtnqHAC88153kucXOMlxJJ2k3k+K2bNbJnavDQRGJOJjdsWXSQeQ82319RvOJ2ldByf8PqUA1C4ncfNbRkHJbKTAGgYYrN06SxbXozmNXo5nWVo/2hxN5XmteZdmOFMCdi3N1NJexY66fmOZUs2fwlZrmXsLhJOLeexbfSFy9tvoBzTIXis4gRsuXXGu+nm82eezFYUUW3BasKBWEECsKQiCggVqBWiqVwpCiClaiioiiitEaUEYSkxqoaExqU1Naga1MCWxMCgMIwhCNqCwtW+JZ/0Tt72f5T5LagFzD4mVXms0OJ7MD5RqnWePopVkahQc3+aXHUJgLfs1KJp6JPyzg3CZwvxWj5LDQdN+AwG07TuW4ZpW3t7S0HWf0RvLsuRW/JKyjXLy2doa0AYBJq2+m251VjI2vaDyBXK329Uzf8ZOF5nxqWrZay7ZQdE1nGMQHk9YwT8i5ToObpM042hjnDmQp6b/ADqMtaqjQCXYBYKz22m+o4McCRiPDBenKluo4l4LYw1k4Ro4zuWrWfOqhpuDWtY1gN7i2nfgcf3Vy5+XFsbbCtYPJuctOs9rGtcdIkB4LXMkAk3z+U6tSzgXWPHrPFwrAUVgKotWFSIKCwFFArRUUUVoKUVqlUUrhRQINICY1LCMKhrU1iS1OYgaxMagamBQGEYQhGEFharn9k0VaTYE1S4NZGJJ1dFtYWq50W8UbXY3vMU21PmnASI0jwkrN+N4na0y05i2umJdTlsTLCHYYjijzcsNUVg2npUnyBpFsxv813dlEmn8sEaTiDF8Y3rGUslAP7SBjsA+y5969skz8jX6uZForf72UKrtwYQOgfHgnH4ZUyGTXdLIgikwTGM3yb1uTbl7aDlnjtPPr+ObWfNhrmV6TyNLtXh1ww0g5pvwuhbBkaxCgyAQGtvJMCYGJWxW3JdKodJ1NrnfUQJjjivKbFSpgkU2yNomOqM3X6vf6wNXNllZhrubFoLhUY4SCAyNEcSBjvC1i25Is8uvpvcXSWvIcdLWNGZldFp2gA/M67Xu57V4bQQ4gtwLrjh4rU+s+Wyz21zIOTKTXB1Oh2WjeTouaCdEtAAONznLY000Tu5LHmtV0g3swXmYYHDSIEXrtzj5+r17IVhYqnlGo8ODKUvkBnzN0ZHf0jMiLvFZN9GroAtDO0gEtcTozrGkL+acZMVq2UXQJEGLwDMFUoolFAogitRRBFCooqilaiiDRgmNS2prVQxiaxLanMRTGprUtqaFATUYQhGEBNWO+I2QfxFnJb32EOaNsYjmJWSamZyVSKZAlWfKfGB+F2dXaU/wtV2jWoj5Q64vYLhE7BcQugVGy0m6+DGw4e+C4plDI7Se0aXMqtlzagcZ0tRW1ZgZyV7XTey0VBphway5rXOhsyQMbxsC5WPVjdvpvzU6kvC2pGK91J4IWWnoaUoNmZ1qFy8drsheO+8bmuLbuSjeSsqPpNaWvcxtxMFwEXYwsBlW0SwQZBiCNmKXlHIYN2iXNvI0nYE4kzeqawPe2mcGgAxdqiFrM7U8/M5+hyGwmotqFETpR823X1SbJYWU+6IXqXokeClsotGAA4AKyEaoogV4l7SvEppVhWqCuVhVhRUrQRRRRVEUUUQaO1NalgJrQqGNTmpTU5qimNTGpbU0ICCYEARhQG1ejL1IupmMYXnCfnLlVtls7qjoJua0fU44DwJ5LU+Dk2cNue15Y0xo97idizPwtpufVl8w12mN7rxJ24lalVqFzi5xlzjJ3k48AuoZgsb2TXNxB0H7Q7f1BXLT0+P18b2+hIXjY4sKylLBLr2YOWWuvKLaNa9LLS0heZ+TW7T1WrZy1m2cXPcLwCZuEmL4SRf1xsNvtLGtN4wWAyONOqXbSsJ2jnYknmtlzbo3SumJ7efyb/TYFFFF2cUVK1EFLHlZFY1xvWdKIK0EolkErQq0FqKKIIooog0pqa0JbU5qqjamNQNTWhQG1MagajagYEQWFyxnDSs8jv1PoacP6jqWlZSzirVje4sb9LDA5nEqdX8ugZQy5Rod940vpb8zugwWlZ15xm2vbogtpsENa4z8xxeQNZu6LXXO9+qqm6/yx4qNzPDD7j7LPZo5bNlqgn/bfDagnVNzgNo9Vg+t6jBBwjiVG56fRtgqBzQQZBEgjAg4Fel6518Mc4gW/hajhptP8Iz3mxJZxEHlwXRX3CVnnG+vNanQCuV/Em0RSZffUqSf6Wi7xjqun1maa5b8QaJe/VogENuJMtN4bGs+Szbx08WP3eMfm9lRpaGVHAEQAScW6ryuqZIaOzBEEHWNi4I3AcFlMi5x17K7+E8lk3sdewnXdq5Qu2a8u8O6QotUzfz5oWiG1CKNQ3Q4jQJ/K/yK2oHoukrlZYtUVaiqKWLfieKyoWKfieKzpUCYlBMCyCVoQrQWrVK0EUVKwg01oTQEtqaEUbU1qWAmNQW54AJJAAvJN0BaplrOwEFlnm8wahuu/KPVIzzysS7sGH5WkdpvOpvLHmtYGA5qdbkC8zfjJ8dqE/v5FOp6p2+aFzde+FGiyfe1U0wd3v8AVGWY7rxwPsKmmDBi+8FFNjh4q2t4eIVnX4jBBEXzwQOs9dzHh7CWuaZaWmL9x2rrOZWdptFNtGpJqBriXki+HXBw1XOAE4wuRA6uo2bwvTZLQaZkG4465GGG0alnUdfHZ3lfQVkrAhafnXk3Qpl0ugOn5Y0ofc8NnWQYSsgZ3MLQKwLAQ3QfomCO6S47jAnC9Mzvy/SdR0GO0y4iYugYxpEYkC5cNa9PX4fDrO5f45Va7MWkDaCRuvIIO8QvOTumFuGcOSS2zUXRBZjua+8Azrw6rUaNEucGi8uIaOJMDHiu+b6eTzf93hYCzWRM5bRZXNLHuLBjTcSWkbIOGu8LyZeyRUslZ1KqPmABB2h2BF/HoV4He+XsrUv+OVj6EydbG1qTKrO69ocN06jvGHJehah8L7Tp2Mtx0Krm8jDvNbeu0+OFRYqr3jxKyyxNbvHiVnSKCMJaMKKIIkIVqAlFStBFjsp5S7JwbtbPiR5LIBaXnrVIrtg/8Q/yegeAmBAEwBFGApWqBrXOODQT0EqNXiy9U0bNWP8A1nxEJRzWrWL6hecXOLjzJKk4cfRLpXQdhHvwKYB/ksuo6WrcfRGG3c/CEum7Dj6JjhjuPqiqq48CRyOCVVbIwwuPvqmVBPRRxx3ieePqgVSqajyO7YfVOjURy9F56rOhF29Na+4A8AdYOzePVAZ1eB8ijb+7fRAR6/sib+x8j1RWzZnWyk57aFpaHMJPZOP/ABvP8s7D945dCoZt0WOD4L3DAucTF0C7DC7BcZI5HbqXWcwc4PxNLs3k9tTAmcXtwD9527+K5bz/AF6PH5tSfnr0Zfyd2lJ7Y7zSBx/l8YXGngtOsEHHWCPNd/tNOQuL52WPsrTUbqLtMcHCfVXNctsblK31K7g+q7ScGtZOshsxO9eY/f7qp98wiPvitxh0L4R2n5rRS1EMqDcQS133b0XSFyf4TvP4uoNtA/5sPqusrtn44b+oFia/ePFZYLE2jvO4ppAhEECILIMIkARKC1aoK0EC1LOqhpVgYn5B93LbVhsr05f/AGj7lBjAmBLCYCijavDnCR+FrThoEc9Xivc1YPPatFmj63tbyEu8lFjQY+w9PVGdc7R5pQPvmnOvnj6qOi2i7nCYR3hvSyMePqmzeeHmEVbsf7f/ADEpM4ePvqnA4R9PqF52nETj7CC4kDdI5yhxHj796lVM3n3imOaQT1CCNdHCJ4TsTW9Qeh/VJbcfeB9lX3btU3jzHvUgcD01jYvZkvKT7PVZVZ3mngCP5mu3ELxMcCTfft2cVZPXZqI1QovXd7Bb2Wii2rT7rxPA6wd4XPPiTY4qUqm2aZ4i8fcpXw7y72FXsXn+FWcACcGVMGngbh0WT+JWVLOafZCo11UPaQ1p0tEg3hxGF071iZsrdvpzdygE3bfvCI6uaWV0c22fDB5Fu403z4ei7CuO/DN/+ubvpv8AJdiXXPxx39RYm0993FZZYm1d93FNMlhG1LCNqyowiQhEgitUFaQWF57RSkzuXoVQg1QFMCxrcpN+kpwyizf0Werx72rWM/n/AMOkPzk9B+qzrMoU9p6LWs+rS1zaWiZgu27AiyNSGv3tTXjHj6pTE9w73H9lHUJxPFMOJ4eiAnHkjJv/ALf/AD+6Amnu8D9yvKSnz3efmvM8XgolMpG8naE+m68bxHl6JA1brvfimNBHIqiyPTxlFM8xF/h5Kxg7iD4qEXnVrGv3+iillp5m6d4RMq3Q79juVv8A1HmhLZnqMEDH+968VobBu5bk9ry3ESMY3K6zAW3cv13qz1UvuIcG8J6n9kLh72KNHyieCs3qVY2D4fVtG3UfzaTerTd4Lti4Pmk/RttmP/aB1kea7wumPjltFibX33LLLHVWTUPvULlaw8qJqZa2BpA1gfNxN6UxZUwIpQhEEFgq1SiC1apRBzdrt6YHLzdmNh6ohTH5vBYbeppWEztb/DYdjo6g+iyYYNruixecbJpD5phwMX8EGusF3vanE3lKp4dPfimuGPAYo6L+rh6KDER9PkqjHh6K9YP5fIoKbq5pTvLzTGmOhQDGN3qiDjHkeqYBjwlLYPEJjDeDqw9+CKMY/wBTft+oVNGHT31VDAbj90RwIG335IK2biR78VU4dCrc7Hff76lU8TN83TzQTZzHvqkht4jeEb3X8wVbBcP6j5ILaZG4ST794pI9+Poj0IkbfK9BPl9kGRzcE2uzR/8AZh5Az5Lvq4ZmZo/jKReQA0kibpdENHUrtwrt2rphy39G90CSsfVtIYdI3SZ9B9l667CcflaLzOJ5LUst5SbN/dGHmTvV1WYy3bgmdIX3o2vG0dQtestZrxcNUr0tpjeufV4zYcNo6hGFhOz3nqUQYfqKdOM1CKFhgD9RRB79T/FXpxlwrWJFap9SL8TU2++idONLad6YFFFloYCxGc7opcSB5+StRRWqNYdW/wAE3SxmdSiirUHGPD0U0pP9p81FEULjhwKCb+EfqooiUbXxyMj30RA3Ec1FFQWl4+BUpux4fYz5KKKCw7De31CovwwwPmoogXpTG2EzTuPVRRFBUqTO+PVA52z3sVKIjfswsw22qk201qj2DT/htZALgw94uMwJGrYuq0LOyk26eLjpHqqUXfMcdViM4rdo0zfq5rkGVcoVK1YMaDAN8fZRRc9/Vy2/JrSxgGjfz9F7BaNxUUWVELUPcIxaQoogMVxv6Iu2G37qlEBdqNoV6Y2jqFFE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0" name="AutoShape 12" descr="data:image/jpeg;base64,/9j/4AAQSkZJRgABAQAAAQABAAD/2wCEAAkGBxQSEhQUEhQUFBQVFBcUFRUVFBQUFxUUFRUWFhQUFBQYHCggGBolHBUUITEhJSksLi4uFx8zODMsNygtLisBCgoKDg0OFA8QFywcHBwsLCwsLCwsLCwsLCwsLCw3LCwsLCwsKywsLCwsLDcsLCwsLCsrNywrKywrKysrLCsrK//AABEIAMgA/AMBIgACEQEDEQH/xAAcAAACAgMBAQAAAAAAAAAAAAACAwABBQYHBAj/xAA9EAABAwEDCQYEBAUFAQAAAAABAAIRAwQhMQUGEkFRYXGBkRMyocHR8AciUrEUYuHxI0JygrIkM0NjwlP/xAAZAQEBAQEBAQAAAAAAAAAAAAAAAQIDBAX/xAAeEQEBAQEAAwEBAQEAAAAAAAAAAQIRAyExEkFRMv/aAAwDAQACEQMRAD8AYAjCqVYKBgRhLCY0oCCIIQjCAgiCEIwiLCIBUEQQWpK8mU8pU7PTNSq7RaOpOoAbVzTLed9a0ktZ/DpbB3iPzHyClWTroluzis9Hv1GyNQ+Y9AsRXz+sw7oe7g2PuuY1AcDjxnFHRshd/KOqda/Lqdjz4sr4l5YfzAjxwWxWe1NeA5pBBwIXFGWcN73zbgb+YXryflZ9H/acQJHym8bOWpOn5dnaUa1DNjOA1naLoBi7ktuYqwtXCitBFcKAKwggVhSEQQQK1ArUVIUUVoKUhWoVURRRWg08FGEoFGCqGtKYCktKY0opzSiCBqMKAwiCEIwgsIgqC8OX8oCz2epVOLW3f1G5o6wiOf8AxLysKlZtFpkUx839Z/SFqtnqHAC88153kucXOMlxJJ2k3k+K2bNbJnavDQRGJOJjdsWXSQeQ82319RvOJ2ldByf8PqUA1C4ncfNbRkHJbKTAGgYYrN06SxbXozmNXo5nWVo/2hxN5XmteZdmOFMCdi3N1NJexY66fmOZUs2fwlZrmXsLhJOLeexbfSFy9tvoBzTIXis4gRsuXXGu+nm82eezFYUUW3BasKBWEECsKQiCggVqBWiqVwpCiClaiioiiitEaUEYSkxqoaExqU1Naga1MCWxMCgMIwhCNqCwtW+JZ/0Tt72f5T5LagFzD4mVXms0OJ7MD5RqnWePopVkahQc3+aXHUJgLfs1KJp6JPyzg3CZwvxWj5LDQdN+AwG07TuW4ZpW3t7S0HWf0RvLsuRW/JKyjXLy2doa0AYBJq2+m251VjI2vaDyBXK329Uzf8ZOF5nxqWrZay7ZQdE1nGMQHk9YwT8i5ToObpM042hjnDmQp6b/ADqMtaqjQCXYBYKz22m+o4McCRiPDBenKluo4l4LYw1k4Ro4zuWrWfOqhpuDWtY1gN7i2nfgcf3Vy5+XFsbbCtYPJuctOs9rGtcdIkB4LXMkAk3z+U6tSzgXWPHrPFwrAUVgKotWFSIKCwFFArRUUUVoKUVqlUUrhRQINICY1LCMKhrU1iS1OYgaxMagamBQGEYQhGEFharn9k0VaTYE1S4NZGJJ1dFtYWq50W8UbXY3vMU21PmnASI0jwkrN+N4na0y05i2umJdTlsTLCHYYjijzcsNUVg2npUnyBpFsxv813dlEmn8sEaTiDF8Y3rGUslAP7SBjsA+y5969skz8jX6uZForf72UKrtwYQOgfHgnH4ZUyGTXdLIgikwTGM3yb1uTbl7aDlnjtPPr+ObWfNhrmV6TyNLtXh1ww0g5pvwuhbBkaxCgyAQGtvJMCYGJWxW3JdKodJ1NrnfUQJjjivKbFSpgkU2yNomOqM3X6vf6wNXNllZhrubFoLhUY4SCAyNEcSBjvC1i25Is8uvpvcXSWvIcdLWNGZldFp2gA/M67Xu57V4bQQ4gtwLrjh4rU+s+Wyz21zIOTKTXB1Oh2WjeTouaCdEtAAONznLY000Tu5LHmtV0g3swXmYYHDSIEXrtzj5+r17IVhYqnlGo8ODKUvkBnzN0ZHf0jMiLvFZN9GroAtDO0gEtcTozrGkL+acZMVq2UXQJEGLwDMFUoolFAogitRRBFCooqilaiiDRgmNS2prVQxiaxLanMRTGprUtqaFATUYQhGEBNWO+I2QfxFnJb32EOaNsYjmJWSamZyVSKZAlWfKfGB+F2dXaU/wtV2jWoj5Q64vYLhE7BcQugVGy0m6+DGw4e+C4plDI7Se0aXMqtlzagcZ0tRW1ZgZyV7XTey0VBphway5rXOhsyQMbxsC5WPVjdvpvzU6kvC2pGK91J4IWWnoaUoNmZ1qFy8drsheO+8bmuLbuSjeSsqPpNaWvcxtxMFwEXYwsBlW0SwQZBiCNmKXlHIYN2iXNvI0nYE4kzeqawPe2mcGgAxdqiFrM7U8/M5+hyGwmotqFETpR823X1SbJYWU+6IXqXokeClsotGAA4AKyEaoogV4l7SvEppVhWqCuVhVhRUrQRRRRVEUUUQaO1NalgJrQqGNTmpTU5qimNTGpbU0ICCYEARhQG1ejL1IupmMYXnCfnLlVtls7qjoJua0fU44DwJ5LU+Dk2cNue15Y0xo97idizPwtpufVl8w12mN7rxJ24lalVqFzi5xlzjJ3k48AuoZgsb2TXNxB0H7Q7f1BXLT0+P18b2+hIXjY4sKylLBLr2YOWWuvKLaNa9LLS0heZ+TW7T1WrZy1m2cXPcLwCZuEmL4SRf1xsNvtLGtN4wWAyONOqXbSsJ2jnYknmtlzbo3SumJ7efyb/TYFFFF2cUVK1EFLHlZFY1xvWdKIK0EolkErQq0FqKKIIooog0pqa0JbU5qqjamNQNTWhQG1MagajagYEQWFyxnDSs8jv1PoacP6jqWlZSzirVje4sb9LDA5nEqdX8ugZQy5Rod940vpb8zugwWlZ15xm2vbogtpsENa4z8xxeQNZu6LXXO9+qqm6/yx4qNzPDD7j7LPZo5bNlqgn/bfDagnVNzgNo9Vg+t6jBBwjiVG56fRtgqBzQQZBEgjAg4Fel6518Mc4gW/hajhptP8Iz3mxJZxEHlwXRX3CVnnG+vNanQCuV/Em0RSZffUqSf6Wi7xjqun1maa5b8QaJe/VogENuJMtN4bGs+Szbx08WP3eMfm9lRpaGVHAEQAScW6ryuqZIaOzBEEHWNi4I3AcFlMi5x17K7+E8lk3sdewnXdq5Qu2a8u8O6QotUzfz5oWiG1CKNQ3Q4jQJ/K/yK2oHoukrlZYtUVaiqKWLfieKyoWKfieKzpUCYlBMCyCVoQrQWrVK0EUVKwg01oTQEtqaEUbU1qWAmNQW54AJJAAvJN0BaplrOwEFlnm8wahuu/KPVIzzysS7sGH5WkdpvOpvLHmtYGA5qdbkC8zfjJ8dqE/v5FOp6p2+aFzde+FGiyfe1U0wd3v8AVGWY7rxwPsKmmDBi+8FFNjh4q2t4eIVnX4jBBEXzwQOs9dzHh7CWuaZaWmL9x2rrOZWdptFNtGpJqBriXki+HXBw1XOAE4wuRA6uo2bwvTZLQaZkG4465GGG0alnUdfHZ3lfQVkrAhafnXk3Qpl0ugOn5Y0ofc8NnWQYSsgZ3MLQKwLAQ3QfomCO6S47jAnC9Mzvy/SdR0GO0y4iYugYxpEYkC5cNa9PX4fDrO5f45Va7MWkDaCRuvIIO8QvOTumFuGcOSS2zUXRBZjua+8Azrw6rUaNEucGi8uIaOJMDHiu+b6eTzf93hYCzWRM5bRZXNLHuLBjTcSWkbIOGu8LyZeyRUslZ1KqPmABB2h2BF/HoV4He+XsrUv+OVj6EydbG1qTKrO69ocN06jvGHJehah8L7Tp2Mtx0Krm8jDvNbeu0+OFRYqr3jxKyyxNbvHiVnSKCMJaMKKIIkIVqAlFStBFjsp5S7JwbtbPiR5LIBaXnrVIrtg/8Q/yegeAmBAEwBFGApWqBrXOODQT0EqNXiy9U0bNWP8A1nxEJRzWrWL6hecXOLjzJKk4cfRLpXQdhHvwKYB/ksuo6WrcfRGG3c/CEum7Dj6JjhjuPqiqq48CRyOCVVbIwwuPvqmVBPRRxx3ieePqgVSqajyO7YfVOjURy9F56rOhF29Na+4A8AdYOzePVAZ1eB8ijb+7fRAR6/sib+x8j1RWzZnWyk57aFpaHMJPZOP/ABvP8s7D945dCoZt0WOD4L3DAucTF0C7DC7BcZI5HbqXWcwc4PxNLs3k9tTAmcXtwD9527+K5bz/AF6PH5tSfnr0Zfyd2lJ7Y7zSBx/l8YXGngtOsEHHWCPNd/tNOQuL52WPsrTUbqLtMcHCfVXNctsblK31K7g+q7ScGtZOshsxO9eY/f7qp98wiPvitxh0L4R2n5rRS1EMqDcQS133b0XSFyf4TvP4uoNtA/5sPqusrtn44b+oFia/ePFZYLE2jvO4ppAhEECILIMIkARKC1aoK0EC1LOqhpVgYn5B93LbVhsr05f/AGj7lBjAmBLCYCijavDnCR+FrThoEc9Xivc1YPPatFmj63tbyEu8lFjQY+w9PVGdc7R5pQPvmnOvnj6qOi2i7nCYR3hvSyMePqmzeeHmEVbsf7f/ADEpM4ePvqnA4R9PqF52nETj7CC4kDdI5yhxHj796lVM3n3imOaQT1CCNdHCJ4TsTW9Qeh/VJbcfeB9lX3btU3jzHvUgcD01jYvZkvKT7PVZVZ3mngCP5mu3ELxMcCTfft2cVZPXZqI1QovXd7Bb2Wii2rT7rxPA6wd4XPPiTY4qUqm2aZ4i8fcpXw7y72FXsXn+FWcACcGVMGngbh0WT+JWVLOafZCo11UPaQ1p0tEg3hxGF071iZsrdvpzdygE3bfvCI6uaWV0c22fDB5Fu403z4ei7CuO/DN/+ubvpv8AJdiXXPxx39RYm0993FZZYm1d93FNMlhG1LCNqyowiQhEgitUFaQWF57RSkzuXoVQg1QFMCxrcpN+kpwyizf0Werx72rWM/n/AMOkPzk9B+qzrMoU9p6LWs+rS1zaWiZgu27AiyNSGv3tTXjHj6pTE9w73H9lHUJxPFMOJ4eiAnHkjJv/ALf/AD+6Amnu8D9yvKSnz3efmvM8XgolMpG8naE+m68bxHl6JA1brvfimNBHIqiyPTxlFM8xF/h5Kxg7iD4qEXnVrGv3+iillp5m6d4RMq3Q79juVv8A1HmhLZnqMEDH+968VobBu5bk9ry3ESMY3K6zAW3cv13qz1UvuIcG8J6n9kLh72KNHyieCs3qVY2D4fVtG3UfzaTerTd4Lti4Pmk/RttmP/aB1kea7wumPjltFibX33LLLHVWTUPvULlaw8qJqZa2BpA1gfNxN6UxZUwIpQhEEFgq1SiC1apRBzdrt6YHLzdmNh6ohTH5vBYbeppWEztb/DYdjo6g+iyYYNruixecbJpD5phwMX8EGusF3vanE3lKp4dPfimuGPAYo6L+rh6KDER9PkqjHh6K9YP5fIoKbq5pTvLzTGmOhQDGN3qiDjHkeqYBjwlLYPEJjDeDqw9+CKMY/wBTft+oVNGHT31VDAbj90RwIG335IK2biR78VU4dCrc7Hff76lU8TN83TzQTZzHvqkht4jeEb3X8wVbBcP6j5ILaZG4ST794pI9+Poj0IkbfK9BPl9kGRzcE2uzR/8AZh5Az5Lvq4ZmZo/jKReQA0kibpdENHUrtwrt2rphy39G90CSsfVtIYdI3SZ9B9l667CcflaLzOJ5LUst5SbN/dGHmTvV1WYy3bgmdIX3o2vG0dQtestZrxcNUr0tpjeufV4zYcNo6hGFhOz3nqUQYfqKdOM1CKFhgD9RRB79T/FXpxlwrWJFap9SL8TU2++idONLad6YFFFloYCxGc7opcSB5+StRRWqNYdW/wAE3SxmdSiirUHGPD0U0pP9p81FEULjhwKCb+EfqooiUbXxyMj30RA3Ec1FFQWl4+BUpux4fYz5KKKCw7De31CovwwwPmoogXpTG2EzTuPVRRFBUqTO+PVA52z3sVKIjfswsw22qk201qj2DT/htZALgw94uMwJGrYuq0LOyk26eLjpHqqUXfMcdViM4rdo0zfq5rkGVcoVK1YMaDAN8fZRRc9/Vy2/JrSxgGjfz9F7BaNxUUWVELUPcIxaQoogMVxv6Iu2G37qlEBdqNoV6Y2jqFFEH//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1" name="AutoShape 14" descr="data:image/jpeg;base64,/9j/4AAQSkZJRgABAQAAAQABAAD/2wCEAAkGBxQSEhQUEhQUFBQVFBcUFRUVFBQUFxUUFRUWFhQUFBQYHCggGBolHBUUITEhJSksLi4uFx8zODMsNygtLisBCgoKDg0OFA8QFywcHBwsLCwsLCwsLCwsLCwsLCw3LCwsLCwsKywsLCwsLDcsLCwsLCsrNywrKywrKysrLCsrK//AABEIAMgA/AMBIgACEQEDEQH/xAAcAAACAgMBAQAAAAAAAAAAAAACAwABBQYHBAj/xAA9EAABAwEDCQYEBAUFAQAAAAABAAIRAwQhMQUGEkFRYXGBkRMyocHR8AciUrEUYuHxI0JygrIkM0NjwlP/xAAZAQEBAQEBAQAAAAAAAAAAAAAAAQIDBAX/xAAeEQEBAQEAAwEBAQEAAAAAAAAAAQIRAyExEkFRMv/aAAwDAQACEQMRAD8AYAjCqVYKBgRhLCY0oCCIIQjCAgiCEIwiLCIBUEQQWpK8mU8pU7PTNSq7RaOpOoAbVzTLed9a0ktZ/DpbB3iPzHyClWTroluzis9Hv1GyNQ+Y9AsRXz+sw7oe7g2PuuY1AcDjxnFHRshd/KOqda/Lqdjz4sr4l5YfzAjxwWxWe1NeA5pBBwIXFGWcN73zbgb+YXryflZ9H/acQJHym8bOWpOn5dnaUa1DNjOA1naLoBi7ktuYqwtXCitBFcKAKwggVhSEQQQK1ArUVIUUVoKUhWoVURRRWg08FGEoFGCqGtKYCktKY0opzSiCBqMKAwiCEIwgsIgqC8OX8oCz2epVOLW3f1G5o6wiOf8AxLysKlZtFpkUx839Z/SFqtnqHAC88153kucXOMlxJJ2k3k+K2bNbJnavDQRGJOJjdsWXSQeQ82319RvOJ2ldByf8PqUA1C4ncfNbRkHJbKTAGgYYrN06SxbXozmNXo5nWVo/2hxN5XmteZdmOFMCdi3N1NJexY66fmOZUs2fwlZrmXsLhJOLeexbfSFy9tvoBzTIXis4gRsuXXGu+nm82eezFYUUW3BasKBWEECsKQiCggVqBWiqVwpCiClaiioiiitEaUEYSkxqoaExqU1Naga1MCWxMCgMIwhCNqCwtW+JZ/0Tt72f5T5LagFzD4mVXms0OJ7MD5RqnWePopVkahQc3+aXHUJgLfs1KJp6JPyzg3CZwvxWj5LDQdN+AwG07TuW4ZpW3t7S0HWf0RvLsuRW/JKyjXLy2doa0AYBJq2+m251VjI2vaDyBXK329Uzf8ZOF5nxqWrZay7ZQdE1nGMQHk9YwT8i5ToObpM042hjnDmQp6b/ADqMtaqjQCXYBYKz22m+o4McCRiPDBenKluo4l4LYw1k4Ro4zuWrWfOqhpuDWtY1gN7i2nfgcf3Vy5+XFsbbCtYPJuctOs9rGtcdIkB4LXMkAk3z+U6tSzgXWPHrPFwrAUVgKotWFSIKCwFFArRUUUVoKUVqlUUrhRQINICY1LCMKhrU1iS1OYgaxMagamBQGEYQhGEFharn9k0VaTYE1S4NZGJJ1dFtYWq50W8UbXY3vMU21PmnASI0jwkrN+N4na0y05i2umJdTlsTLCHYYjijzcsNUVg2npUnyBpFsxv813dlEmn8sEaTiDF8Y3rGUslAP7SBjsA+y5969skz8jX6uZForf72UKrtwYQOgfHgnH4ZUyGTXdLIgikwTGM3yb1uTbl7aDlnjtPPr+ObWfNhrmV6TyNLtXh1ww0g5pvwuhbBkaxCgyAQGtvJMCYGJWxW3JdKodJ1NrnfUQJjjivKbFSpgkU2yNomOqM3X6vf6wNXNllZhrubFoLhUY4SCAyNEcSBjvC1i25Is8uvpvcXSWvIcdLWNGZldFp2gA/M67Xu57V4bQQ4gtwLrjh4rU+s+Wyz21zIOTKTXB1Oh2WjeTouaCdEtAAONznLY000Tu5LHmtV0g3swXmYYHDSIEXrtzj5+r17IVhYqnlGo8ODKUvkBnzN0ZHf0jMiLvFZN9GroAtDO0gEtcTozrGkL+acZMVq2UXQJEGLwDMFUoolFAogitRRBFCooqilaiiDRgmNS2prVQxiaxLanMRTGprUtqaFATUYQhGEBNWO+I2QfxFnJb32EOaNsYjmJWSamZyVSKZAlWfKfGB+F2dXaU/wtV2jWoj5Q64vYLhE7BcQugVGy0m6+DGw4e+C4plDI7Se0aXMqtlzagcZ0tRW1ZgZyV7XTey0VBphway5rXOhsyQMbxsC5WPVjdvpvzU6kvC2pGK91J4IWWnoaUoNmZ1qFy8drsheO+8bmuLbuSjeSsqPpNaWvcxtxMFwEXYwsBlW0SwQZBiCNmKXlHIYN2iXNvI0nYE4kzeqawPe2mcGgAxdqiFrM7U8/M5+hyGwmotqFETpR823X1SbJYWU+6IXqXokeClsotGAA4AKyEaoogV4l7SvEppVhWqCuVhVhRUrQRRRRVEUUUQaO1NalgJrQqGNTmpTU5qimNTGpbU0ICCYEARhQG1ejL1IupmMYXnCfnLlVtls7qjoJua0fU44DwJ5LU+Dk2cNue15Y0xo97idizPwtpufVl8w12mN7rxJ24lalVqFzi5xlzjJ3k48AuoZgsb2TXNxB0H7Q7f1BXLT0+P18b2+hIXjY4sKylLBLr2YOWWuvKLaNa9LLS0heZ+TW7T1WrZy1m2cXPcLwCZuEmL4SRf1xsNvtLGtN4wWAyONOqXbSsJ2jnYknmtlzbo3SumJ7efyb/TYFFFF2cUVK1EFLHlZFY1xvWdKIK0EolkErQq0FqKKIIooog0pqa0JbU5qqjamNQNTWhQG1MagajagYEQWFyxnDSs8jv1PoacP6jqWlZSzirVje4sb9LDA5nEqdX8ugZQy5Rod940vpb8zugwWlZ15xm2vbogtpsENa4z8xxeQNZu6LXXO9+qqm6/yx4qNzPDD7j7LPZo5bNlqgn/bfDagnVNzgNo9Vg+t6jBBwjiVG56fRtgqBzQQZBEgjAg4Fel6518Mc4gW/hajhptP8Iz3mxJZxEHlwXRX3CVnnG+vNanQCuV/Em0RSZffUqSf6Wi7xjqun1maa5b8QaJe/VogENuJMtN4bGs+Szbx08WP3eMfm9lRpaGVHAEQAScW6ryuqZIaOzBEEHWNi4I3AcFlMi5x17K7+E8lk3sdewnXdq5Qu2a8u8O6QotUzfz5oWiG1CKNQ3Q4jQJ/K/yK2oHoukrlZYtUVaiqKWLfieKyoWKfieKzpUCYlBMCyCVoQrQWrVK0EUVKwg01oTQEtqaEUbU1qWAmNQW54AJJAAvJN0BaplrOwEFlnm8wahuu/KPVIzzysS7sGH5WkdpvOpvLHmtYGA5qdbkC8zfjJ8dqE/v5FOp6p2+aFzde+FGiyfe1U0wd3v8AVGWY7rxwPsKmmDBi+8FFNjh4q2t4eIVnX4jBBEXzwQOs9dzHh7CWuaZaWmL9x2rrOZWdptFNtGpJqBriXki+HXBw1XOAE4wuRA6uo2bwvTZLQaZkG4465GGG0alnUdfHZ3lfQVkrAhafnXk3Qpl0ugOn5Y0ofc8NnWQYSsgZ3MLQKwLAQ3QfomCO6S47jAnC9Mzvy/SdR0GO0y4iYugYxpEYkC5cNa9PX4fDrO5f45Va7MWkDaCRuvIIO8QvOTumFuGcOSS2zUXRBZjua+8Azrw6rUaNEucGi8uIaOJMDHiu+b6eTzf93hYCzWRM5bRZXNLHuLBjTcSWkbIOGu8LyZeyRUslZ1KqPmABB2h2BF/HoV4He+XsrUv+OVj6EydbG1qTKrO69ocN06jvGHJehah8L7Tp2Mtx0Krm8jDvNbeu0+OFRYqr3jxKyyxNbvHiVnSKCMJaMKKIIkIVqAlFStBFjsp5S7JwbtbPiR5LIBaXnrVIrtg/8Q/yegeAmBAEwBFGApWqBrXOODQT0EqNXiy9U0bNWP8A1nxEJRzWrWL6hecXOLjzJKk4cfRLpXQdhHvwKYB/ksuo6WrcfRGG3c/CEum7Dj6JjhjuPqiqq48CRyOCVVbIwwuPvqmVBPRRxx3ieePqgVSqajyO7YfVOjURy9F56rOhF29Na+4A8AdYOzePVAZ1eB8ijb+7fRAR6/sib+x8j1RWzZnWyk57aFpaHMJPZOP/ABvP8s7D945dCoZt0WOD4L3DAucTF0C7DC7BcZI5HbqXWcwc4PxNLs3k9tTAmcXtwD9527+K5bz/AF6PH5tSfnr0Zfyd2lJ7Y7zSBx/l8YXGngtOsEHHWCPNd/tNOQuL52WPsrTUbqLtMcHCfVXNctsblK31K7g+q7ScGtZOshsxO9eY/f7qp98wiPvitxh0L4R2n5rRS1EMqDcQS133b0XSFyf4TvP4uoNtA/5sPqusrtn44b+oFia/ePFZYLE2jvO4ppAhEECILIMIkARKC1aoK0EC1LOqhpVgYn5B93LbVhsr05f/AGj7lBjAmBLCYCijavDnCR+FrThoEc9Xivc1YPPatFmj63tbyEu8lFjQY+w9PVGdc7R5pQPvmnOvnj6qOi2i7nCYR3hvSyMePqmzeeHmEVbsf7f/ADEpM4ePvqnA4R9PqF52nETj7CC4kDdI5yhxHj796lVM3n3imOaQT1CCNdHCJ4TsTW9Qeh/VJbcfeB9lX3btU3jzHvUgcD01jYvZkvKT7PVZVZ3mngCP5mu3ELxMcCTfft2cVZPXZqI1QovXd7Bb2Wii2rT7rxPA6wd4XPPiTY4qUqm2aZ4i8fcpXw7y72FXsXn+FWcACcGVMGngbh0WT+JWVLOafZCo11UPaQ1p0tEg3hxGF071iZsrdvpzdygE3bfvCI6uaWV0c22fDB5Fu403z4ei7CuO/DN/+ubvpv8AJdiXXPxx39RYm0993FZZYm1d93FNMlhG1LCNqyowiQhEgitUFaQWF57RSkzuXoVQg1QFMCxrcpN+kpwyizf0Werx72rWM/n/AMOkPzk9B+qzrMoU9p6LWs+rS1zaWiZgu27AiyNSGv3tTXjHj6pTE9w73H9lHUJxPFMOJ4eiAnHkjJv/ALf/AD+6Amnu8D9yvKSnz3efmvM8XgolMpG8naE+m68bxHl6JA1brvfimNBHIqiyPTxlFM8xF/h5Kxg7iD4qEXnVrGv3+iillp5m6d4RMq3Q79juVv8A1HmhLZnqMEDH+968VobBu5bk9ry3ESMY3K6zAW3cv13qz1UvuIcG8J6n9kLh72KNHyieCs3qVY2D4fVtG3UfzaTerTd4Lti4Pmk/RttmP/aB1kea7wumPjltFibX33LLLHVWTUPvULlaw8qJqZa2BpA1gfNxN6UxZUwIpQhEEFgq1SiC1apRBzdrt6YHLzdmNh6ohTH5vBYbeppWEztb/DYdjo6g+iyYYNruixecbJpD5phwMX8EGusF3vanE3lKp4dPfimuGPAYo6L+rh6KDER9PkqjHh6K9YP5fIoKbq5pTvLzTGmOhQDGN3qiDjHkeqYBjwlLYPEJjDeDqw9+CKMY/wBTft+oVNGHT31VDAbj90RwIG335IK2biR78VU4dCrc7Hff76lU8TN83TzQTZzHvqkht4jeEb3X8wVbBcP6j5ILaZG4ST794pI9+Poj0IkbfK9BPl9kGRzcE2uzR/8AZh5Az5Lvq4ZmZo/jKReQA0kibpdENHUrtwrt2rphy39G90CSsfVtIYdI3SZ9B9l667CcflaLzOJ5LUst5SbN/dGHmTvV1WYy3bgmdIX3o2vG0dQtestZrxcNUr0tpjeufV4zYcNo6hGFhOz3nqUQYfqKdOM1CKFhgD9RRB79T/FXpxlwrWJFap9SL8TU2++idONLad6YFFFloYCxGc7opcSB5+StRRWqNYdW/wAE3SxmdSiirUHGPD0U0pP9p81FEULjhwKCb+EfqooiUbXxyMj30RA3Ec1FFQWl4+BUpux4fYz5KKKCw7De31CovwwwPmoogXpTG2EzTuPVRRFBUqTO+PVA52z3sVKIjfswsw22qk201qj2DT/htZALgw94uMwJGrYuq0LOyk26eLjpHqqUXfMcdViM4rdo0zfq5rkGVcoVK1YMaDAN8fZRRc9/Vy2/JrSxgGjfz9F7BaNxUUWVELUPcIxaQoogMVxv6Iu2G37qlEBdqNoV6Y2jqFFEH//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5" name="14 CuadroTexto"/>
          <p:cNvSpPr txBox="1"/>
          <p:nvPr/>
        </p:nvSpPr>
        <p:spPr>
          <a:xfrm>
            <a:off x="179512" y="44624"/>
            <a:ext cx="7200800" cy="369332"/>
          </a:xfrm>
          <a:prstGeom prst="rect">
            <a:avLst/>
          </a:prstGeom>
          <a:noFill/>
        </p:spPr>
        <p:txBody>
          <a:bodyPr wrap="square" rtlCol="0">
            <a:spAutoFit/>
          </a:bodyPr>
          <a:lstStyle/>
          <a:p>
            <a:r>
              <a:rPr lang="es-MX" b="1" i="1" u="sng" dirty="0" smtClean="0">
                <a:solidFill>
                  <a:schemeClr val="tx2"/>
                </a:solidFill>
              </a:rPr>
              <a:t>LANZAMIENTO DE LA POLÍTICA AGRARIA: </a:t>
            </a:r>
            <a:endParaRPr lang="es-MX" b="1" i="1" u="sng" dirty="0">
              <a:solidFill>
                <a:schemeClr val="tx2"/>
              </a:solidFill>
            </a:endParaRPr>
          </a:p>
        </p:txBody>
      </p:sp>
      <p:sp>
        <p:nvSpPr>
          <p:cNvPr id="16" name="15 CuadroTexto"/>
          <p:cNvSpPr txBox="1"/>
          <p:nvPr/>
        </p:nvSpPr>
        <p:spPr>
          <a:xfrm>
            <a:off x="107504" y="733628"/>
            <a:ext cx="8928992" cy="594008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lvl="0" indent="-342900">
              <a:buFont typeface="Arial" pitchFamily="34" charset="0"/>
              <a:buChar char="•"/>
            </a:pPr>
            <a:r>
              <a:rPr lang="es-ES" sz="2000" dirty="0"/>
              <a:t>Se emitió el Acuerdo Gubernativo que aprueba la Política Agraria, se lanzó la misma por el Presidente de la República. </a:t>
            </a:r>
            <a:endParaRPr lang="es-ES" sz="2000" dirty="0" smtClean="0"/>
          </a:p>
          <a:p>
            <a:pPr lvl="0"/>
            <a:endParaRPr lang="es-MX" sz="2000" dirty="0"/>
          </a:p>
          <a:p>
            <a:pPr marL="342900" lvl="0" indent="-342900">
              <a:buFont typeface="Arial" pitchFamily="34" charset="0"/>
              <a:buChar char="•"/>
            </a:pPr>
            <a:r>
              <a:rPr lang="es-ES" sz="2000" dirty="0"/>
              <a:t>Se ha iniciado un proceso de explicación de la Política a diferentes niveles de opinión pública y especializada</a:t>
            </a:r>
            <a:r>
              <a:rPr lang="es-ES" sz="2000" dirty="0" smtClean="0"/>
              <a:t>.</a:t>
            </a:r>
          </a:p>
          <a:p>
            <a:pPr marL="342900" lvl="0" indent="-342900">
              <a:buFont typeface="Arial" pitchFamily="34" charset="0"/>
              <a:buChar char="•"/>
            </a:pPr>
            <a:endParaRPr lang="es-ES" sz="2000" dirty="0"/>
          </a:p>
          <a:p>
            <a:pPr marL="342900" lvl="0" indent="-342900">
              <a:buFont typeface="Arial" pitchFamily="34" charset="0"/>
              <a:buChar char="•"/>
            </a:pPr>
            <a:endParaRPr lang="es-ES" sz="2000" dirty="0" smtClean="0"/>
          </a:p>
          <a:p>
            <a:pPr marL="342900" lvl="0" indent="-342900">
              <a:buFont typeface="Arial" pitchFamily="34" charset="0"/>
              <a:buChar char="•"/>
            </a:pPr>
            <a:endParaRPr lang="es-ES" sz="2000" dirty="0"/>
          </a:p>
          <a:p>
            <a:pPr marL="342900" lvl="0" indent="-342900">
              <a:buFont typeface="Arial" pitchFamily="34" charset="0"/>
              <a:buChar char="•"/>
            </a:pPr>
            <a:endParaRPr lang="es-ES" sz="2000" dirty="0" smtClean="0"/>
          </a:p>
          <a:p>
            <a:pPr marL="342900" lvl="0" indent="-342900">
              <a:buFont typeface="Arial" pitchFamily="34" charset="0"/>
              <a:buChar char="•"/>
            </a:pPr>
            <a:endParaRPr lang="es-ES" sz="2000" dirty="0"/>
          </a:p>
          <a:p>
            <a:pPr marL="342900" lvl="0" indent="-342900">
              <a:buFont typeface="Arial" pitchFamily="34" charset="0"/>
              <a:buChar char="•"/>
            </a:pPr>
            <a:endParaRPr lang="es-ES" sz="2000" dirty="0" smtClean="0"/>
          </a:p>
          <a:p>
            <a:pPr marL="342900" lvl="0" indent="-342900">
              <a:buFont typeface="Arial" pitchFamily="34" charset="0"/>
              <a:buChar char="•"/>
            </a:pPr>
            <a:endParaRPr lang="es-ES" sz="2000" dirty="0"/>
          </a:p>
          <a:p>
            <a:pPr marL="342900" lvl="0" indent="-342900">
              <a:buFont typeface="Arial" pitchFamily="34" charset="0"/>
              <a:buChar char="•"/>
            </a:pPr>
            <a:endParaRPr lang="es-ES" sz="2000" dirty="0" smtClean="0"/>
          </a:p>
          <a:p>
            <a:pPr marL="342900" lvl="0" indent="-342900">
              <a:buFont typeface="Arial" pitchFamily="34" charset="0"/>
              <a:buChar char="•"/>
            </a:pPr>
            <a:endParaRPr lang="es-ES" sz="2000" dirty="0"/>
          </a:p>
          <a:p>
            <a:pPr marL="342900" lvl="0" indent="-342900">
              <a:buFont typeface="Arial" pitchFamily="34" charset="0"/>
              <a:buChar char="•"/>
            </a:pPr>
            <a:endParaRPr lang="es-ES" sz="2000" dirty="0" smtClean="0"/>
          </a:p>
          <a:p>
            <a:pPr marL="342900" lvl="0" indent="-342900">
              <a:buFont typeface="Arial" pitchFamily="34" charset="0"/>
              <a:buChar char="•"/>
            </a:pPr>
            <a:endParaRPr lang="es-ES" sz="2000" dirty="0"/>
          </a:p>
          <a:p>
            <a:pPr marL="342900" lvl="0" indent="-342900">
              <a:buFont typeface="Arial" pitchFamily="34" charset="0"/>
              <a:buChar char="•"/>
            </a:pPr>
            <a:endParaRPr lang="es-ES" sz="2000" dirty="0" smtClean="0"/>
          </a:p>
          <a:p>
            <a:pPr marL="342900" lvl="0" indent="-342900">
              <a:buFont typeface="Arial" pitchFamily="34" charset="0"/>
              <a:buChar char="•"/>
            </a:pPr>
            <a:endParaRPr lang="es-ES" sz="2000" dirty="0"/>
          </a:p>
          <a:p>
            <a:pPr lvl="0"/>
            <a:endParaRPr lang="es-MX" sz="2000" dirty="0"/>
          </a:p>
        </p:txBody>
      </p:sp>
      <p:pic>
        <p:nvPicPr>
          <p:cNvPr id="8198" name="Picture 6" descr="C:\Users\User\Documents\Doc-2014\Implementación del Plan\Política Agraria\Foto 1 lanzamiento Política Agraria.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2267744" y="4276063"/>
            <a:ext cx="3484296" cy="2321289"/>
          </a:xfrm>
          <a:prstGeom prst="rect">
            <a:avLst/>
          </a:prstGeom>
          <a:noFill/>
          <a:extLst>
            <a:ext uri="{909E8E84-426E-40DD-AFC4-6F175D3DCCD1}">
              <a14:hiddenFill xmlns:a14="http://schemas.microsoft.com/office/drawing/2010/main" xmlns="">
                <a:solidFill>
                  <a:srgbClr val="FFFFFF"/>
                </a:solidFill>
              </a14:hiddenFill>
            </a:ext>
          </a:extLst>
        </p:spPr>
      </p:pic>
      <p:pic>
        <p:nvPicPr>
          <p:cNvPr id="8200" name="Picture 8" descr="C:\Users\User\Documents\Doc-2014\Implementación del Plan\Política Agraria\Foto 3 lanzamiento Política Agraria.jpg"/>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284011" y="2396286"/>
            <a:ext cx="3495901" cy="2329020"/>
          </a:xfrm>
          <a:prstGeom prst="rect">
            <a:avLst/>
          </a:prstGeom>
          <a:noFill/>
          <a:extLst>
            <a:ext uri="{909E8E84-426E-40DD-AFC4-6F175D3DCCD1}">
              <a14:hiddenFill xmlns:a14="http://schemas.microsoft.com/office/drawing/2010/main" xmlns="">
                <a:solidFill>
                  <a:srgbClr val="FFFFFF"/>
                </a:solidFill>
              </a14:hiddenFill>
            </a:ext>
          </a:extLst>
        </p:spPr>
      </p:pic>
      <p:pic>
        <p:nvPicPr>
          <p:cNvPr id="8201" name="Picture 9" descr="C:\Users\User\Documents\Doc-2014\Implementación del Plan\Política Agraria\Foto 4 lanzamiento Política Agraria.jpg"/>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5948410" y="2270068"/>
            <a:ext cx="2863804" cy="42942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030758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340768"/>
            <a:ext cx="7239000" cy="578464"/>
          </a:xfrm>
        </p:spPr>
        <p:txBody>
          <a:bodyPr>
            <a:normAutofit/>
          </a:bodyPr>
          <a:lstStyle/>
          <a:p>
            <a:pPr algn="ctr">
              <a:buNone/>
            </a:pPr>
            <a:r>
              <a:rPr lang="es-MX" sz="2300" dirty="0" smtClean="0">
                <a:latin typeface="Arial" pitchFamily="34" charset="0"/>
                <a:cs typeface="Arial" pitchFamily="34" charset="0"/>
              </a:rPr>
              <a:t>MUCHAS GRACIAS</a:t>
            </a:r>
            <a:endParaRPr lang="es-MX" sz="2300" dirty="0">
              <a:latin typeface="Arial" pitchFamily="34" charset="0"/>
              <a:cs typeface="Arial" pitchFamily="34" charset="0"/>
            </a:endParaRPr>
          </a:p>
        </p:txBody>
      </p:sp>
      <p:sp>
        <p:nvSpPr>
          <p:cNvPr id="6" name="5 CuadroTexto"/>
          <p:cNvSpPr txBox="1"/>
          <p:nvPr/>
        </p:nvSpPr>
        <p:spPr>
          <a:xfrm>
            <a:off x="8316416" y="332656"/>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pic>
        <p:nvPicPr>
          <p:cNvPr id="5" name="Picture 2"/>
          <p:cNvPicPr>
            <a:picLocks noChangeAspect="1" noChangeArrowheads="1"/>
          </p:cNvPicPr>
          <p:nvPr/>
        </p:nvPicPr>
        <p:blipFill>
          <a:blip r:embed="rId2" cstate="print"/>
          <a:srcRect l="-1349" t="7143" r="1501" b="7143"/>
          <a:stretch>
            <a:fillRect/>
          </a:stretch>
        </p:blipFill>
        <p:spPr bwMode="auto">
          <a:xfrm>
            <a:off x="2436440" y="188640"/>
            <a:ext cx="3503712" cy="1152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p:cNvPicPr>
            <a:picLocks noChangeAspect="1" noChangeArrowheads="1"/>
          </p:cNvPicPr>
          <p:nvPr/>
        </p:nvPicPr>
        <p:blipFill>
          <a:blip r:embed="rId3" cstate="print"/>
          <a:srcRect l="11200" r="2001"/>
          <a:stretch>
            <a:fillRect/>
          </a:stretch>
        </p:blipFill>
        <p:spPr bwMode="auto">
          <a:xfrm>
            <a:off x="8244408" y="6237312"/>
            <a:ext cx="864096" cy="516193"/>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4" cstate="print"/>
          <a:srcRect/>
          <a:stretch>
            <a:fillRect/>
          </a:stretch>
        </p:blipFill>
        <p:spPr bwMode="auto">
          <a:xfrm>
            <a:off x="251520" y="2734272"/>
            <a:ext cx="3003794" cy="3863080"/>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1547664" y="2383698"/>
            <a:ext cx="2938558" cy="3781606"/>
          </a:xfrm>
          <a:prstGeom prst="rect">
            <a:avLst/>
          </a:prstGeom>
          <a:noFill/>
          <a:ln w="9525">
            <a:solidFill>
              <a:schemeClr val="tx1"/>
            </a:solid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2771800" y="1916832"/>
            <a:ext cx="3020456" cy="3888432"/>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4067944" y="2348880"/>
            <a:ext cx="2856982" cy="3816424"/>
          </a:xfrm>
          <a:prstGeom prst="rect">
            <a:avLst/>
          </a:prstGeom>
          <a:noFill/>
          <a:ln w="9525">
            <a:solidFill>
              <a:schemeClr val="tx1"/>
            </a:solidFill>
            <a:miter lim="800000"/>
            <a:headEnd/>
            <a:tailEnd/>
          </a:ln>
        </p:spPr>
      </p:pic>
      <p:pic>
        <p:nvPicPr>
          <p:cNvPr id="1028" name="Picture 4"/>
          <p:cNvPicPr>
            <a:picLocks noChangeAspect="1" noChangeArrowheads="1"/>
          </p:cNvPicPr>
          <p:nvPr/>
        </p:nvPicPr>
        <p:blipFill>
          <a:blip r:embed="rId8" cstate="print"/>
          <a:srcRect/>
          <a:stretch>
            <a:fillRect/>
          </a:stretch>
        </p:blipFill>
        <p:spPr bwMode="auto">
          <a:xfrm>
            <a:off x="5292080" y="2745050"/>
            <a:ext cx="3102270" cy="3852302"/>
          </a:xfrm>
          <a:prstGeom prst="rect">
            <a:avLst/>
          </a:prstGeom>
          <a:noFill/>
          <a:ln w="9525">
            <a:solidFill>
              <a:schemeClr val="tx1"/>
            </a:solidFill>
            <a:miter lim="800000"/>
            <a:headEnd/>
            <a:tailEnd/>
          </a:ln>
        </p:spPr>
      </p:pic>
    </p:spTree>
    <p:extLst>
      <p:ext uri="{BB962C8B-B14F-4D97-AF65-F5344CB8AC3E}">
        <p14:creationId xmlns:p14="http://schemas.microsoft.com/office/powerpoint/2010/main" xmlns="" val="4089862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79512" y="188641"/>
          <a:ext cx="8424935" cy="6602182"/>
        </p:xfrm>
        <a:graphic>
          <a:graphicData uri="http://schemas.openxmlformats.org/drawingml/2006/table">
            <a:tbl>
              <a:tblPr/>
              <a:tblGrid>
                <a:gridCol w="1944216"/>
                <a:gridCol w="4264120"/>
                <a:gridCol w="1247709"/>
                <a:gridCol w="968890"/>
              </a:tblGrid>
              <a:tr h="300265">
                <a:tc gridSpan="4">
                  <a:txBody>
                    <a:bodyPr/>
                    <a:lstStyle/>
                    <a:p>
                      <a:pPr algn="l" fontAlgn="ctr"/>
                      <a:r>
                        <a:rPr lang="es-GT" sz="1800" b="1" i="0" u="none" strike="noStrike" dirty="0">
                          <a:solidFill>
                            <a:srgbClr val="FFFFFF"/>
                          </a:solidFill>
                          <a:latin typeface="Arial"/>
                        </a:rPr>
                        <a:t>Línea estratégica 1:</a:t>
                      </a:r>
                      <a:r>
                        <a:rPr lang="es-GT" sz="2000" b="1" i="0" u="none" strike="noStrike" dirty="0">
                          <a:solidFill>
                            <a:srgbClr val="FFFFFF"/>
                          </a:solidFill>
                          <a:latin typeface="Arial"/>
                        </a:rPr>
                        <a:t>   "</a:t>
                      </a:r>
                      <a:r>
                        <a:rPr lang="es-GT" sz="2000" b="1" i="1" u="none" strike="noStrike" dirty="0">
                          <a:solidFill>
                            <a:srgbClr val="FFFFFF"/>
                          </a:solidFill>
                          <a:latin typeface="Arial"/>
                        </a:rPr>
                        <a:t>Camino Campesino</a:t>
                      </a:r>
                      <a:r>
                        <a:rPr lang="es-GT" sz="2000" b="1" i="0" u="none" strike="noStrike" dirty="0">
                          <a:solidFill>
                            <a:srgbClr val="FFFFFF"/>
                          </a:solidFill>
                          <a:latin typeface="Arial"/>
                        </a:rPr>
                        <a:t>"</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891690">
                <a:tc gridSpan="4">
                  <a:txBody>
                    <a:bodyPr/>
                    <a:lstStyle/>
                    <a:p>
                      <a:pPr algn="l" fontAlgn="ctr"/>
                      <a:r>
                        <a:rPr lang="es-GT" sz="1200" b="1" i="0" u="sng" strike="noStrike" dirty="0">
                          <a:solidFill>
                            <a:srgbClr val="000000"/>
                          </a:solidFill>
                          <a:latin typeface="Arial"/>
                        </a:rPr>
                        <a:t>Objetivo</a:t>
                      </a:r>
                      <a:r>
                        <a:rPr lang="es-GT" sz="1200" b="1" i="0" u="sng" strike="noStrike" dirty="0">
                          <a:solidFill>
                            <a:srgbClr val="00B050"/>
                          </a:solidFill>
                          <a:latin typeface="Arial"/>
                        </a:rPr>
                        <a:t>s</a:t>
                      </a:r>
                      <a:r>
                        <a:rPr lang="es-GT" sz="1200" b="1" i="0" u="none" strike="noStrike" dirty="0">
                          <a:solidFill>
                            <a:srgbClr val="000000"/>
                          </a:solidFill>
                          <a:latin typeface="Arial"/>
                        </a:rPr>
                        <a:t>:  </a:t>
                      </a:r>
                      <a:br>
                        <a:rPr lang="es-GT" sz="1200" b="1" i="0" u="none" strike="noStrike" dirty="0">
                          <a:solidFill>
                            <a:srgbClr val="000000"/>
                          </a:solidFill>
                          <a:latin typeface="Arial"/>
                        </a:rPr>
                      </a:br>
                      <a:r>
                        <a:rPr lang="es-GT" sz="1200" b="1" i="0" u="none" strike="noStrike" dirty="0">
                          <a:solidFill>
                            <a:srgbClr val="000000"/>
                          </a:solidFill>
                          <a:latin typeface="Arial"/>
                        </a:rPr>
                        <a:t>- Promover la economía campesina, en su </a:t>
                      </a:r>
                      <a:r>
                        <a:rPr lang="es-GT" sz="1200" b="1" i="0" u="none" strike="noStrike" dirty="0" err="1">
                          <a:solidFill>
                            <a:srgbClr val="000000"/>
                          </a:solidFill>
                          <a:latin typeface="Arial"/>
                        </a:rPr>
                        <a:t>poliactividad</a:t>
                      </a:r>
                      <a:r>
                        <a:rPr lang="es-GT" sz="1200" b="1" i="0" u="none" strike="noStrike" dirty="0">
                          <a:solidFill>
                            <a:srgbClr val="000000"/>
                          </a:solidFill>
                          <a:latin typeface="Arial"/>
                        </a:rPr>
                        <a:t>, a condiciones de </a:t>
                      </a:r>
                      <a:r>
                        <a:rPr lang="es-GT" sz="1200" b="1" i="0" u="none" strike="noStrike" dirty="0" err="1">
                          <a:solidFill>
                            <a:srgbClr val="000000"/>
                          </a:solidFill>
                          <a:latin typeface="Arial"/>
                        </a:rPr>
                        <a:t>excentariedad</a:t>
                      </a:r>
                      <a:r>
                        <a:rPr lang="es-GT" sz="1200" b="1" i="0" u="none" strike="noStrike" dirty="0">
                          <a:solidFill>
                            <a:srgbClr val="000000"/>
                          </a:solidFill>
                          <a:latin typeface="Arial"/>
                        </a:rPr>
                        <a:t> sostenible, viabilizando la preservación de la cultura propia del modo de vida campesino e indígena.</a:t>
                      </a:r>
                      <a:br>
                        <a:rPr lang="es-GT" sz="1200" b="1" i="0" u="none" strike="noStrike" dirty="0">
                          <a:solidFill>
                            <a:srgbClr val="000000"/>
                          </a:solidFill>
                          <a:latin typeface="Arial"/>
                        </a:rPr>
                      </a:br>
                      <a:r>
                        <a:rPr lang="es-GT" sz="1200" b="1" i="0" u="none" strike="noStrike" dirty="0">
                          <a:solidFill>
                            <a:srgbClr val="00B050"/>
                          </a:solidFill>
                          <a:latin typeface="Arial"/>
                        </a:rPr>
                        <a:t>- Garantizar los medios de vida (agua, leña, aire, vivienda y alimento) de forma sostenible para las economías campesinas, ante los efectos del cambio climático.</a:t>
                      </a:r>
                      <a:endParaRPr lang="es-GT" sz="1200" b="1" i="0" u="none" strike="noStrike" dirty="0">
                        <a:solidFill>
                          <a:srgbClr val="000000"/>
                        </a:solidFill>
                        <a:latin typeface="Arial"/>
                      </a:endParaRP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448122">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Política sectorial correspondiente</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Institución Responsable </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701324">
                <a:tc rowSpan="2">
                  <a:txBody>
                    <a:bodyPr/>
                    <a:lstStyle/>
                    <a:p>
                      <a:pPr algn="l" rtl="0" fontAlgn="ctr"/>
                      <a:r>
                        <a:rPr lang="es-GT" sz="1100" b="0" i="0" u="none" strike="noStrike" dirty="0">
                          <a:solidFill>
                            <a:srgbClr val="000000"/>
                          </a:solidFill>
                          <a:latin typeface="Arial"/>
                        </a:rPr>
                        <a:t>Promoción de la economía campesina, desde su carácter </a:t>
                      </a:r>
                      <a:r>
                        <a:rPr lang="es-GT" sz="1100" b="0" i="0" u="none" strike="noStrike" dirty="0" err="1">
                          <a:solidFill>
                            <a:srgbClr val="000000"/>
                          </a:solidFill>
                          <a:latin typeface="Arial"/>
                        </a:rPr>
                        <a:t>poliactivo</a:t>
                      </a:r>
                      <a:r>
                        <a:rPr lang="es-GT" sz="1100" b="0" i="0" u="none" strike="noStrike" dirty="0">
                          <a:solidFill>
                            <a:srgbClr val="000000"/>
                          </a:solidFill>
                          <a:latin typeface="Arial"/>
                        </a:rPr>
                        <a:t> </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900" b="0" i="0" u="none" strike="noStrike" dirty="0">
                          <a:solidFill>
                            <a:srgbClr val="000000"/>
                          </a:solidFill>
                          <a:latin typeface="Arial"/>
                        </a:rPr>
                        <a:t>Fortalecimiento del Programa de Agricultura Familiar (PAFFEC) y ampliación de su contenido y cobertura</a:t>
                      </a:r>
                      <a:r>
                        <a:rPr lang="es-GT" sz="900" b="0" i="0" u="none" strike="noStrike" dirty="0">
                          <a:solidFill>
                            <a:srgbClr val="00B050"/>
                          </a:solidFill>
                          <a:latin typeface="Arial"/>
                        </a:rPr>
                        <a:t>, promoviendo los paisajes productivos sostenibles, compatibles con la gestión de la diversidad biológica, las buenas prácticas agrícolas y forestales y el uso de semillas nativas</a:t>
                      </a:r>
                      <a:r>
                        <a:rPr lang="es-GT" sz="900" b="0" i="0" u="none" strike="noStrike" dirty="0">
                          <a:solidFill>
                            <a:srgbClr val="000000"/>
                          </a:solidFill>
                          <a:latin typeface="Arial"/>
                        </a:rPr>
                        <a:t>.</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700" b="0" i="0" u="none" strike="noStrike" dirty="0">
                          <a:solidFill>
                            <a:srgbClr val="000000"/>
                          </a:solidFill>
                          <a:latin typeface="Arial"/>
                        </a:rPr>
                        <a:t>Política Agropecuaria  e Hidrobiológica</a:t>
                      </a:r>
                      <a:br>
                        <a:rPr lang="es-GT" sz="700" b="0" i="0" u="none" strike="noStrike" dirty="0">
                          <a:solidFill>
                            <a:srgbClr val="000000"/>
                          </a:solidFill>
                          <a:latin typeface="Arial"/>
                        </a:rPr>
                      </a:br>
                      <a:r>
                        <a:rPr lang="es-GT" sz="700" b="0" i="0" u="none" strike="noStrike" dirty="0">
                          <a:solidFill>
                            <a:srgbClr val="00B050"/>
                          </a:solidFill>
                          <a:latin typeface="Arial"/>
                        </a:rPr>
                        <a:t>Política socio Ambiental, Política de Diversidad Biológica y Cambio Climático</a:t>
                      </a:r>
                      <a:endParaRPr lang="es-GT" sz="700" b="0" i="0" u="none" strike="noStrike" dirty="0">
                        <a:solidFill>
                          <a:srgbClr val="000000"/>
                        </a:solidFill>
                        <a:latin typeface="Arial"/>
                      </a:endParaRP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700" b="0" i="0" u="none" strike="noStrike" dirty="0">
                          <a:solidFill>
                            <a:srgbClr val="000000"/>
                          </a:solidFill>
                          <a:latin typeface="Arial"/>
                        </a:rPr>
                        <a:t>MAGA </a:t>
                      </a:r>
                      <a:r>
                        <a:rPr lang="es-GT" sz="700" b="0" i="0" u="none" strike="noStrike" dirty="0">
                          <a:solidFill>
                            <a:srgbClr val="00B050"/>
                          </a:solidFill>
                          <a:latin typeface="Arial"/>
                        </a:rPr>
                        <a:t>-INAB- CONAP - SESAN-</a:t>
                      </a:r>
                      <a:r>
                        <a:rPr lang="es-GT" sz="700" b="0" i="0" u="none" strike="noStrike" dirty="0">
                          <a:solidFill>
                            <a:srgbClr val="000000"/>
                          </a:solidFill>
                          <a:latin typeface="Arial"/>
                        </a:rPr>
                        <a:t> CODEDE </a:t>
                      </a:r>
                      <a:r>
                        <a:rPr lang="es-GT" sz="700" b="0" i="0" u="none" strike="noStrike" dirty="0">
                          <a:solidFill>
                            <a:srgbClr val="00B050"/>
                          </a:solidFill>
                          <a:latin typeface="Arial"/>
                        </a:rPr>
                        <a:t>- Municipalidades - MARN</a:t>
                      </a:r>
                      <a:endParaRPr lang="es-GT" sz="700" b="0" i="0" u="none" strike="noStrike" dirty="0">
                        <a:solidFill>
                          <a:srgbClr val="000000"/>
                        </a:solidFill>
                        <a:latin typeface="Arial"/>
                      </a:endParaRP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54224">
                <a:tc vMerge="1">
                  <a:txBody>
                    <a:bodyPr/>
                    <a:lstStyle/>
                    <a:p>
                      <a:endParaRPr lang="es-GT"/>
                    </a:p>
                  </a:txBody>
                  <a:tcPr/>
                </a:tc>
                <a:tc>
                  <a:txBody>
                    <a:bodyPr/>
                    <a:lstStyle/>
                    <a:p>
                      <a:pPr algn="l" rtl="0" fontAlgn="ctr"/>
                      <a:r>
                        <a:rPr lang="es-GT" sz="900" b="0" i="0" u="none" strike="noStrike" dirty="0">
                          <a:solidFill>
                            <a:srgbClr val="000000"/>
                          </a:solidFill>
                          <a:latin typeface="Arial"/>
                        </a:rPr>
                        <a:t>Formulación e implementación de otros programas productivos para promover la </a:t>
                      </a:r>
                      <a:r>
                        <a:rPr lang="es-GT" sz="900" b="0" i="0" u="none" strike="noStrike" dirty="0" err="1">
                          <a:solidFill>
                            <a:srgbClr val="000000"/>
                          </a:solidFill>
                          <a:latin typeface="Arial"/>
                        </a:rPr>
                        <a:t>poliactividad</a:t>
                      </a:r>
                      <a:r>
                        <a:rPr lang="es-GT" sz="900" b="0" i="0" u="none" strike="noStrike" dirty="0">
                          <a:solidFill>
                            <a:srgbClr val="000000"/>
                          </a:solidFill>
                          <a:latin typeface="Arial"/>
                        </a:rPr>
                        <a:t> de la economía campesina</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700" b="0" i="0" u="none" strike="noStrike">
                          <a:solidFill>
                            <a:srgbClr val="000000"/>
                          </a:solidFill>
                          <a:latin typeface="Arial"/>
                        </a:rPr>
                        <a:t>Política Económica </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700" b="0" i="0" u="none" strike="noStrike" dirty="0">
                          <a:solidFill>
                            <a:srgbClr val="000000"/>
                          </a:solidFill>
                          <a:latin typeface="Arial"/>
                        </a:rPr>
                        <a:t>MINECO / SCEP</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28015">
                <a:tc rowSpan="2">
                  <a:txBody>
                    <a:bodyPr/>
                    <a:lstStyle/>
                    <a:p>
                      <a:pPr algn="l" fontAlgn="ctr"/>
                      <a:r>
                        <a:rPr lang="es-GT" sz="1100" b="0" i="0" u="none" strike="noStrike">
                          <a:solidFill>
                            <a:srgbClr val="000000"/>
                          </a:solidFill>
                          <a:latin typeface="Arial"/>
                        </a:rPr>
                        <a:t>Fortalecimiento de la infraestructura productiva</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900" b="0" i="0" u="none" strike="noStrike" dirty="0">
                          <a:solidFill>
                            <a:srgbClr val="000000"/>
                          </a:solidFill>
                          <a:latin typeface="Arial"/>
                        </a:rPr>
                        <a:t>Promoción e inversión para propiciar el acceso al riego</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700" b="0" i="0" u="none" strike="noStrike" dirty="0">
                          <a:solidFill>
                            <a:srgbClr val="000000"/>
                          </a:solidFill>
                          <a:latin typeface="Arial"/>
                        </a:rPr>
                        <a:t>Política de promoción del riego</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700" b="0" i="0" u="none" strike="noStrike" dirty="0">
                          <a:solidFill>
                            <a:srgbClr val="000000"/>
                          </a:solidFill>
                          <a:latin typeface="Arial"/>
                        </a:rPr>
                        <a:t>MAGA</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0694">
                <a:tc vMerge="1">
                  <a:txBody>
                    <a:bodyPr/>
                    <a:lstStyle/>
                    <a:p>
                      <a:endParaRPr lang="es-GT"/>
                    </a:p>
                  </a:txBody>
                  <a:tcPr/>
                </a:tc>
                <a:tc>
                  <a:txBody>
                    <a:bodyPr/>
                    <a:lstStyle/>
                    <a:p>
                      <a:pPr algn="l" rtl="0" fontAlgn="ctr"/>
                      <a:r>
                        <a:rPr lang="es-GT" sz="900" b="0" i="0" u="none" strike="noStrike" dirty="0">
                          <a:solidFill>
                            <a:srgbClr val="000000"/>
                          </a:solidFill>
                          <a:latin typeface="Arial"/>
                        </a:rPr>
                        <a:t>Modernización, inversión y equipamiento para mejorar la capacidad post-producción de granos y productos frescos </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700" b="0" i="0" u="none" strike="noStrike" dirty="0">
                          <a:solidFill>
                            <a:srgbClr val="000000"/>
                          </a:solidFill>
                          <a:latin typeface="Arial"/>
                        </a:rPr>
                        <a:t>Política Agropecuaria  e Hidrobiológica</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700" b="0" i="0" u="none" strike="noStrike" dirty="0">
                          <a:solidFill>
                            <a:srgbClr val="000000"/>
                          </a:solidFill>
                          <a:latin typeface="Arial"/>
                        </a:rPr>
                        <a:t>MAGA</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70694">
                <a:tc rowSpan="2">
                  <a:txBody>
                    <a:bodyPr/>
                    <a:lstStyle/>
                    <a:p>
                      <a:pPr algn="l" rtl="0" fontAlgn="ctr"/>
                      <a:r>
                        <a:rPr lang="es-GT" sz="1100" b="0" i="0" u="none" strike="noStrike" dirty="0">
                          <a:solidFill>
                            <a:srgbClr val="000000"/>
                          </a:solidFill>
                          <a:latin typeface="Arial"/>
                        </a:rPr>
                        <a:t>Reformulación de la Política Agraria respondiendo a lo planteado en la PNDRI y en el marco legal vigente en el país.</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900" b="0" i="0" u="none" strike="noStrike" dirty="0">
                          <a:solidFill>
                            <a:srgbClr val="000000"/>
                          </a:solidFill>
                          <a:latin typeface="Arial"/>
                        </a:rPr>
                        <a:t>Desarrollo de Comunidades Agrarias sostenibles (tránsito de finca a comunidades agrarias).</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a:txBody>
                    <a:bodyPr/>
                    <a:lstStyle/>
                    <a:p>
                      <a:pPr algn="l" rtl="0" fontAlgn="ctr"/>
                      <a:r>
                        <a:rPr lang="es-GT" sz="700" b="0" i="0" u="none" strike="noStrike" dirty="0">
                          <a:solidFill>
                            <a:srgbClr val="000000"/>
                          </a:solidFill>
                          <a:latin typeface="Arial"/>
                        </a:rPr>
                        <a:t>Política Agraria</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700" b="0" i="0" u="none" strike="noStrike" dirty="0">
                          <a:solidFill>
                            <a:srgbClr val="000000"/>
                          </a:solidFill>
                          <a:latin typeface="Arial"/>
                        </a:rPr>
                        <a:t>Fondo de Tierras</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54224">
                <a:tc vMerge="1">
                  <a:txBody>
                    <a:bodyPr/>
                    <a:lstStyle/>
                    <a:p>
                      <a:endParaRPr lang="es-GT"/>
                    </a:p>
                  </a:txBody>
                  <a:tcPr/>
                </a:tc>
                <a:tc>
                  <a:txBody>
                    <a:bodyPr/>
                    <a:lstStyle/>
                    <a:p>
                      <a:pPr algn="l" rtl="0" fontAlgn="ctr"/>
                      <a:r>
                        <a:rPr lang="es-GT" sz="900" b="0" i="0" u="none" strike="noStrike" dirty="0">
                          <a:solidFill>
                            <a:srgbClr val="000000"/>
                          </a:solidFill>
                          <a:latin typeface="Arial"/>
                        </a:rPr>
                        <a:t>Directrices Voluntarias de Gobernanza de la tenencia de la tierra, la pesca y los bosques en el contexto de la seguridad alimentaria nacional </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c>
                  <a:txBody>
                    <a:bodyPr/>
                    <a:lstStyle/>
                    <a:p>
                      <a:pPr algn="ctr" fontAlgn="ctr"/>
                      <a:r>
                        <a:rPr lang="es-GT" sz="700" b="0" i="0" u="none" strike="noStrike" dirty="0">
                          <a:solidFill>
                            <a:srgbClr val="000000"/>
                          </a:solidFill>
                          <a:latin typeface="Arial"/>
                        </a:rPr>
                        <a:t>Secretaría de Asuntos Agrarios </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54224">
                <a:tc rowSpan="6">
                  <a:txBody>
                    <a:bodyPr/>
                    <a:lstStyle/>
                    <a:p>
                      <a:pPr algn="l" fontAlgn="ctr"/>
                      <a:r>
                        <a:rPr lang="es-GT" sz="1100" b="0" i="0" u="none" strike="noStrike" dirty="0">
                          <a:solidFill>
                            <a:srgbClr val="000000"/>
                          </a:solidFill>
                          <a:latin typeface="Arial"/>
                        </a:rPr>
                        <a:t>Promover la </a:t>
                      </a:r>
                      <a:r>
                        <a:rPr lang="es-GT" sz="1100" b="0" i="0" u="none" strike="noStrike" dirty="0" err="1">
                          <a:solidFill>
                            <a:srgbClr val="000000"/>
                          </a:solidFill>
                          <a:latin typeface="Arial"/>
                        </a:rPr>
                        <a:t>forestería</a:t>
                      </a:r>
                      <a:r>
                        <a:rPr lang="es-GT" sz="1100" b="0" i="0" u="none" strike="noStrike" dirty="0">
                          <a:solidFill>
                            <a:srgbClr val="000000"/>
                          </a:solidFill>
                          <a:latin typeface="Arial"/>
                        </a:rPr>
                        <a:t> comunitaria</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900" b="0" i="0" u="none" strike="noStrike" dirty="0">
                          <a:solidFill>
                            <a:srgbClr val="000000"/>
                          </a:solidFill>
                          <a:latin typeface="Arial"/>
                        </a:rPr>
                        <a:t>Programa de Incentivos Forestales para Poseedores de Pequeñas Extensiones de Tierras de vocación forestal o Agroforestal -PINPEP-</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3">
                  <a:txBody>
                    <a:bodyPr/>
                    <a:lstStyle/>
                    <a:p>
                      <a:pPr algn="l" rtl="0" fontAlgn="ctr"/>
                      <a:r>
                        <a:rPr lang="es-GT" sz="700" b="0" i="0" u="none" strike="noStrike" dirty="0">
                          <a:solidFill>
                            <a:srgbClr val="000000"/>
                          </a:solidFill>
                          <a:latin typeface="Arial"/>
                        </a:rPr>
                        <a:t>Política Forestal</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700" b="0" i="0" u="none" strike="noStrike" dirty="0">
                          <a:solidFill>
                            <a:srgbClr val="000000"/>
                          </a:solidFill>
                          <a:latin typeface="Arial"/>
                        </a:rPr>
                        <a:t>INAB</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63398">
                <a:tc vMerge="1">
                  <a:txBody>
                    <a:bodyPr/>
                    <a:lstStyle/>
                    <a:p>
                      <a:endParaRPr lang="es-GT"/>
                    </a:p>
                  </a:txBody>
                  <a:tcPr/>
                </a:tc>
                <a:tc>
                  <a:txBody>
                    <a:bodyPr/>
                    <a:lstStyle/>
                    <a:p>
                      <a:pPr algn="l" fontAlgn="ctr"/>
                      <a:r>
                        <a:rPr lang="es-GT" sz="900" b="0" i="0" u="none" strike="noStrike" dirty="0">
                          <a:solidFill>
                            <a:srgbClr val="000000"/>
                          </a:solidFill>
                          <a:latin typeface="Arial"/>
                        </a:rPr>
                        <a:t>Fortalecer la gestión forestal municipal y comunal promoviendo el desarrollo rural mediante el manejo de los recursos forestales municipales y comunales</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c>
                  <a:txBody>
                    <a:bodyPr/>
                    <a:lstStyle/>
                    <a:p>
                      <a:pPr algn="ctr" fontAlgn="ctr"/>
                      <a:r>
                        <a:rPr lang="es-GT" sz="700" b="0" i="0" u="none" strike="noStrike">
                          <a:solidFill>
                            <a:srgbClr val="000000"/>
                          </a:solidFill>
                          <a:latin typeface="Arial"/>
                        </a:rPr>
                        <a:t>INAB y Municipalidades</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3765">
                <a:tc vMerge="1">
                  <a:txBody>
                    <a:bodyPr/>
                    <a:lstStyle/>
                    <a:p>
                      <a:endParaRPr lang="es-GT"/>
                    </a:p>
                  </a:txBody>
                  <a:tcPr/>
                </a:tc>
                <a:tc>
                  <a:txBody>
                    <a:bodyPr/>
                    <a:lstStyle/>
                    <a:p>
                      <a:pPr algn="l" fontAlgn="ctr"/>
                      <a:r>
                        <a:rPr lang="es-GT" sz="900" b="0" i="0" u="none" strike="noStrike" dirty="0">
                          <a:solidFill>
                            <a:srgbClr val="000000"/>
                          </a:solidFill>
                          <a:latin typeface="Arial"/>
                        </a:rPr>
                        <a:t>Fortalecer la capacidad productiva de los productores forestales mediante la implementación de mejores prácticas de manejo forestal a través de la extensión rural</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c>
                  <a:txBody>
                    <a:bodyPr/>
                    <a:lstStyle/>
                    <a:p>
                      <a:pPr algn="ctr" fontAlgn="ctr"/>
                      <a:r>
                        <a:rPr lang="es-GT" sz="700" b="0" i="0" u="none" strike="noStrike">
                          <a:solidFill>
                            <a:srgbClr val="000000"/>
                          </a:solidFill>
                          <a:latin typeface="Arial"/>
                        </a:rPr>
                        <a:t>INAB</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585624">
                <a:tc vMerge="1">
                  <a:txBody>
                    <a:bodyPr/>
                    <a:lstStyle/>
                    <a:p>
                      <a:endParaRPr lang="es-GT"/>
                    </a:p>
                  </a:txBody>
                  <a:tcPr/>
                </a:tc>
                <a:tc>
                  <a:txBody>
                    <a:bodyPr/>
                    <a:lstStyle/>
                    <a:p>
                      <a:pPr algn="l" fontAlgn="ctr"/>
                      <a:r>
                        <a:rPr lang="es-GT" sz="900" b="0" i="0" u="none" strike="noStrike" dirty="0">
                          <a:solidFill>
                            <a:srgbClr val="00B050"/>
                          </a:solidFill>
                          <a:latin typeface="Arial"/>
                        </a:rPr>
                        <a:t>Implementar la Estrategia Nacional de Producción sostenible y uso eficiente de la leña, y la Estrategia Nacional de Reducción de la Deforestación, promoviendo los bosques energéticos en la Economía Campesina y el uso de estufas ahorradoras con pertinencia cultural.</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700" b="0" i="0" u="none" strike="noStrike" dirty="0">
                          <a:solidFill>
                            <a:srgbClr val="00B050"/>
                          </a:solidFill>
                          <a:latin typeface="Arial"/>
                        </a:rPr>
                        <a:t>Política Socio Ambiental, Política Forestal, Política Nacional de Cambio Climático</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700" b="0" i="0" u="none" strike="noStrike">
                          <a:solidFill>
                            <a:srgbClr val="00B050"/>
                          </a:solidFill>
                          <a:latin typeface="Arial"/>
                        </a:rPr>
                        <a:t>MARN - MEM - INAB - MAGA</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69924">
                <a:tc vMerge="1">
                  <a:txBody>
                    <a:bodyPr/>
                    <a:lstStyle/>
                    <a:p>
                      <a:endParaRPr lang="es-GT"/>
                    </a:p>
                  </a:txBody>
                  <a:tcPr/>
                </a:tc>
                <a:tc>
                  <a:txBody>
                    <a:bodyPr/>
                    <a:lstStyle/>
                    <a:p>
                      <a:pPr algn="l" fontAlgn="ctr"/>
                      <a:r>
                        <a:rPr lang="es-GT" sz="900" b="0" i="0" u="none" strike="noStrike" dirty="0">
                          <a:solidFill>
                            <a:srgbClr val="000000"/>
                          </a:solidFill>
                          <a:latin typeface="Arial"/>
                        </a:rPr>
                        <a:t>Rehabilitación de viveros forestales, producción y conservación de bosques, fortalecimiento de áreas protegidas, protección agroforestal y conservación de fuentes de agua.</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700" b="0" i="0" u="none" strike="noStrike" dirty="0">
                          <a:solidFill>
                            <a:srgbClr val="000000"/>
                          </a:solidFill>
                          <a:latin typeface="Arial"/>
                        </a:rPr>
                        <a:t>Política Socio Ambiental</a:t>
                      </a:r>
                      <a:r>
                        <a:rPr lang="es-GT" sz="700" b="0" i="0" u="none" strike="noStrike" dirty="0">
                          <a:solidFill>
                            <a:srgbClr val="00B050"/>
                          </a:solidFill>
                          <a:latin typeface="Arial"/>
                        </a:rPr>
                        <a:t>, Política de Diversidad Biológica y Cambio Climático</a:t>
                      </a:r>
                      <a:endParaRPr lang="es-GT" sz="700" b="0" i="0" u="none" strike="noStrike" dirty="0">
                        <a:solidFill>
                          <a:srgbClr val="000000"/>
                        </a:solidFill>
                        <a:latin typeface="Arial"/>
                      </a:endParaRP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700" b="0" i="0" u="none" strike="noStrike" dirty="0">
                          <a:solidFill>
                            <a:srgbClr val="000000"/>
                          </a:solidFill>
                          <a:latin typeface="Arial"/>
                        </a:rPr>
                        <a:t>CODEDE</a:t>
                      </a:r>
                      <a:r>
                        <a:rPr lang="es-GT" sz="700" b="0" i="0" u="none" strike="noStrike" dirty="0">
                          <a:solidFill>
                            <a:srgbClr val="00B050"/>
                          </a:solidFill>
                          <a:latin typeface="Arial"/>
                        </a:rPr>
                        <a:t>, MAGA, CONAP, MARN, Municipalidades</a:t>
                      </a:r>
                      <a:endParaRPr lang="es-GT" sz="700" b="0" i="0" u="none" strike="noStrike" dirty="0">
                        <a:solidFill>
                          <a:srgbClr val="000000"/>
                        </a:solidFill>
                        <a:latin typeface="Arial"/>
                      </a:endParaRP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84531">
                <a:tc vMerge="1">
                  <a:txBody>
                    <a:bodyPr/>
                    <a:lstStyle/>
                    <a:p>
                      <a:endParaRPr lang="es-GT"/>
                    </a:p>
                  </a:txBody>
                  <a:tcPr/>
                </a:tc>
                <a:tc>
                  <a:txBody>
                    <a:bodyPr/>
                    <a:lstStyle/>
                    <a:p>
                      <a:pPr algn="l" fontAlgn="ctr"/>
                      <a:r>
                        <a:rPr lang="es-GT" sz="900" b="0" i="0" u="none" strike="noStrike" dirty="0">
                          <a:solidFill>
                            <a:srgbClr val="00B050"/>
                          </a:solidFill>
                          <a:latin typeface="Arial"/>
                        </a:rPr>
                        <a:t>Crear  mecanismos de reconocimiento de los instrumentos que amparen la posesión legítima, pacífica y continuada para su participación en los programas de incentivos forestales y ambientales enfocados al sujeto priorizado.</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700" b="0" i="0" u="none" strike="noStrike" dirty="0">
                          <a:solidFill>
                            <a:srgbClr val="00B050"/>
                          </a:solidFill>
                          <a:latin typeface="Arial"/>
                        </a:rPr>
                        <a:t>Política Socio Ambiental, Política Forestal y de Diversidad Biológica</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700" b="0" i="0" u="none" strike="noStrike" dirty="0">
                          <a:solidFill>
                            <a:srgbClr val="00B050"/>
                          </a:solidFill>
                          <a:latin typeface="Arial"/>
                        </a:rPr>
                        <a:t>SAA, FONTIERRAS, INAB, CONAP, OCRET, PGN, MARN, RIC</a:t>
                      </a:r>
                    </a:p>
                  </a:txBody>
                  <a:tcPr marL="4693" marR="4693" marT="4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xmlns="" val="1802007554"/>
              </p:ext>
            </p:extLst>
          </p:nvPr>
        </p:nvGraphicFramePr>
        <p:xfrm>
          <a:off x="179512" y="188640"/>
          <a:ext cx="8568952" cy="6319983"/>
        </p:xfrm>
        <a:graphic>
          <a:graphicData uri="http://schemas.openxmlformats.org/drawingml/2006/table">
            <a:tbl>
              <a:tblPr/>
              <a:tblGrid>
                <a:gridCol w="2448272"/>
                <a:gridCol w="3866190"/>
                <a:gridCol w="1269037"/>
                <a:gridCol w="985453"/>
              </a:tblGrid>
              <a:tr h="543955">
                <a:tc gridSpan="4">
                  <a:txBody>
                    <a:bodyPr/>
                    <a:lstStyle/>
                    <a:p>
                      <a:pPr algn="l" fontAlgn="ctr"/>
                      <a:r>
                        <a:rPr lang="es-GT" sz="1800" b="1" i="0" u="none" strike="noStrike" dirty="0" smtClean="0">
                          <a:solidFill>
                            <a:srgbClr val="FFFFFF"/>
                          </a:solidFill>
                          <a:latin typeface="Arial"/>
                        </a:rPr>
                        <a:t>Continuación…</a:t>
                      </a:r>
                      <a:r>
                        <a:rPr lang="es-GT" sz="2000" b="1" i="0" u="none" strike="noStrike" dirty="0" smtClean="0">
                          <a:solidFill>
                            <a:srgbClr val="FFFFFF"/>
                          </a:solidFill>
                          <a:latin typeface="Arial"/>
                        </a:rPr>
                        <a:t>   </a:t>
                      </a:r>
                      <a:r>
                        <a:rPr lang="es-GT" sz="2000" b="1" i="0" u="none" strike="noStrike" dirty="0">
                          <a:solidFill>
                            <a:srgbClr val="FFFFFF"/>
                          </a:solidFill>
                          <a:latin typeface="Arial"/>
                        </a:rPr>
                        <a:t>"</a:t>
                      </a:r>
                      <a:r>
                        <a:rPr lang="es-GT" sz="2000" b="1" i="1" u="none" strike="noStrike" dirty="0">
                          <a:solidFill>
                            <a:srgbClr val="FFFFFF"/>
                          </a:solidFill>
                          <a:latin typeface="Arial"/>
                        </a:rPr>
                        <a:t>Camino Campesino</a:t>
                      </a:r>
                      <a:r>
                        <a:rPr lang="es-GT" sz="2000" b="1" i="0" u="none" strike="noStrike" dirty="0">
                          <a:solidFill>
                            <a:srgbClr val="FFFFFF"/>
                          </a:solidFill>
                          <a:latin typeface="Arial"/>
                        </a:rPr>
                        <a:t>"</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676628">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Política sectorial correspondiente</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Institución Responsable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842542">
                <a:tc rowSpan="4">
                  <a:txBody>
                    <a:bodyPr/>
                    <a:lstStyle/>
                    <a:p>
                      <a:pPr algn="l" fontAlgn="ctr"/>
                      <a:r>
                        <a:rPr lang="es-GT" sz="1100" b="0" i="0" u="none" strike="noStrike" dirty="0">
                          <a:solidFill>
                            <a:srgbClr val="00B050"/>
                          </a:solidFill>
                          <a:latin typeface="Arial"/>
                        </a:rPr>
                        <a:t>Promover la Gestión Ambiental y la reducción de la vulnerabilidad, adaptación obligatoria ante los efectos del cambio climático y la mitigación de gases de efecto invernadero</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100" b="0" i="0" u="none" strike="noStrike" dirty="0">
                          <a:solidFill>
                            <a:srgbClr val="00B050"/>
                          </a:solidFill>
                          <a:latin typeface="Arial"/>
                        </a:rPr>
                        <a:t>Promover el ordenamiento territorial, reducción de vulnerabilidad, adaptación y mitigación al cambio climático y estudios de suelo en la región priorizada por el Pacto Hambre Cero.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800" b="0" i="0" u="none" strike="noStrike" dirty="0">
                          <a:solidFill>
                            <a:srgbClr val="00B050"/>
                          </a:solidFill>
                          <a:latin typeface="Arial"/>
                        </a:rPr>
                        <a:t>Política Socio Ambiental, Política Nacional de Cambio Climático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B050"/>
                          </a:solidFill>
                          <a:latin typeface="Arial"/>
                        </a:rPr>
                        <a:t>Consejos de Desarrollo, Municipalidades, MARN, CONAP, SEGEPLAN, MAGA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687708">
                <a:tc vMerge="1">
                  <a:txBody>
                    <a:bodyPr/>
                    <a:lstStyle/>
                    <a:p>
                      <a:endParaRPr lang="es-GT"/>
                    </a:p>
                  </a:txBody>
                  <a:tcPr/>
                </a:tc>
                <a:tc>
                  <a:txBody>
                    <a:bodyPr/>
                    <a:lstStyle/>
                    <a:p>
                      <a:pPr algn="l" fontAlgn="ctr"/>
                      <a:r>
                        <a:rPr lang="es-GT" sz="1100" b="0" i="0" u="none" strike="noStrike" dirty="0">
                          <a:solidFill>
                            <a:srgbClr val="00B050"/>
                          </a:solidFill>
                          <a:latin typeface="Arial"/>
                        </a:rPr>
                        <a:t>Incluir dentro del Fondo Nacional para la Conservación -FONACON un componente para la presente herramienta.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800" b="0" i="0" u="none" strike="noStrike" dirty="0">
                          <a:solidFill>
                            <a:srgbClr val="00B050"/>
                          </a:solidFill>
                          <a:latin typeface="Arial"/>
                        </a:rPr>
                        <a:t>Política Socio Ambiental, Política de Diversidad Biológica y Cambio Climático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B050"/>
                          </a:solidFill>
                          <a:latin typeface="Arial"/>
                        </a:rPr>
                        <a:t>MARN - CONAP</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40532">
                <a:tc vMerge="1">
                  <a:txBody>
                    <a:bodyPr/>
                    <a:lstStyle/>
                    <a:p>
                      <a:endParaRPr lang="es-GT"/>
                    </a:p>
                  </a:txBody>
                  <a:tcPr/>
                </a:tc>
                <a:tc>
                  <a:txBody>
                    <a:bodyPr/>
                    <a:lstStyle/>
                    <a:p>
                      <a:pPr algn="l" fontAlgn="ctr"/>
                      <a:r>
                        <a:rPr lang="es-GT" sz="1100" b="0" i="0" u="none" strike="noStrike" dirty="0">
                          <a:solidFill>
                            <a:srgbClr val="00B050"/>
                          </a:solidFill>
                          <a:latin typeface="Arial"/>
                        </a:rPr>
                        <a:t>Elaborar guías y planes estratégicos institucionales para la reducción de vulnerabilidad, adaptación y mitigación al Cambio Climático orientado a la agricultura, ganadería y Seguridad Alimentaria.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800" b="0" i="0" u="none" strike="noStrike" dirty="0">
                          <a:solidFill>
                            <a:srgbClr val="00B050"/>
                          </a:solidFill>
                          <a:latin typeface="Arial"/>
                        </a:rPr>
                        <a:t>Política Socio Ambiental, Política Nacional de Cambio Climático, Política de Diversidad Biológica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B050"/>
                          </a:solidFill>
                          <a:latin typeface="Arial"/>
                        </a:rPr>
                        <a:t>MARN - CONAP</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40532">
                <a:tc vMerge="1">
                  <a:txBody>
                    <a:bodyPr/>
                    <a:lstStyle/>
                    <a:p>
                      <a:endParaRPr lang="es-GT"/>
                    </a:p>
                  </a:txBody>
                  <a:tcPr/>
                </a:tc>
                <a:tc>
                  <a:txBody>
                    <a:bodyPr/>
                    <a:lstStyle/>
                    <a:p>
                      <a:pPr algn="l" fontAlgn="ctr"/>
                      <a:r>
                        <a:rPr lang="es-GT" sz="1100" b="0" i="0" u="none" strike="noStrike" dirty="0">
                          <a:solidFill>
                            <a:srgbClr val="00B050"/>
                          </a:solidFill>
                          <a:latin typeface="Arial"/>
                        </a:rPr>
                        <a:t>Elaboración y presentación de proyectos comunitarios que generen el reconocimiento y retribución de los servicios ambientales.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800" b="0" i="0" u="none" strike="noStrike">
                          <a:solidFill>
                            <a:srgbClr val="00B050"/>
                          </a:solidFill>
                          <a:latin typeface="Arial"/>
                        </a:rPr>
                        <a:t>Política Socio Ambiental, Política Nacional de Cambio Climático, Política de Diversidad Biológica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B050"/>
                          </a:solidFill>
                          <a:latin typeface="Arial"/>
                        </a:rPr>
                        <a:t>MARN -CONAP</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76615">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GT" sz="600" b="0" i="0" u="none" strike="noStrike">
                          <a:solidFill>
                            <a:srgbClr val="000000"/>
                          </a:solidFill>
                          <a:latin typeface="Arial"/>
                        </a:rPr>
                        <a:t> </a:t>
                      </a:r>
                    </a:p>
                  </a:txBody>
                  <a:tcPr marL="6112" marR="6112" marT="611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77620">
                <a:tc gridSpan="4">
                  <a:txBody>
                    <a:bodyPr/>
                    <a:lstStyle/>
                    <a:p>
                      <a:pPr algn="l" fontAlgn="ctr"/>
                      <a:r>
                        <a:rPr lang="es-GT" sz="1600" b="1" i="0" u="sng" strike="noStrike" dirty="0">
                          <a:solidFill>
                            <a:srgbClr val="FFFFFF"/>
                          </a:solidFill>
                          <a:latin typeface="Arial"/>
                        </a:rPr>
                        <a:t>Intervenciones Esenciales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265344">
                <a:tc gridSpan="4">
                  <a:txBody>
                    <a:bodyPr/>
                    <a:lstStyle/>
                    <a:p>
                      <a:pPr algn="l" fontAlgn="ctr"/>
                      <a:r>
                        <a:rPr lang="es-GT" sz="1000" b="1" i="0" u="none" strike="noStrike" dirty="0">
                          <a:solidFill>
                            <a:srgbClr val="000000"/>
                          </a:solidFill>
                          <a:latin typeface="Arial"/>
                        </a:rPr>
                        <a:t>Ampliar la cobertura de PAFFEC en términos de usuarios y opciones programáticas planteadas desde los territorios.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437819">
                <a:tc gridSpan="4">
                  <a:txBody>
                    <a:bodyPr/>
                    <a:lstStyle/>
                    <a:p>
                      <a:pPr algn="l" fontAlgn="ctr"/>
                      <a:r>
                        <a:rPr lang="es-GT" sz="1000" b="1" i="0" u="none" strike="noStrike" dirty="0">
                          <a:solidFill>
                            <a:srgbClr val="000000"/>
                          </a:solidFill>
                          <a:latin typeface="Arial"/>
                        </a:rPr>
                        <a:t>Reformular la política agraria, en el marco constitucional vigente y los contenidos de las “Directrices Voluntarias sobre la Gobernanza de las tenencia de la tierra, la pesca y los bosques” y el Desarrollo de Comunidades Agrarias Sostenibles.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265344">
                <a:tc gridSpan="4">
                  <a:txBody>
                    <a:bodyPr/>
                    <a:lstStyle/>
                    <a:p>
                      <a:pPr algn="l" fontAlgn="ctr"/>
                      <a:r>
                        <a:rPr lang="es-GT" sz="1000" b="1" i="0" u="none" strike="noStrike" dirty="0">
                          <a:solidFill>
                            <a:srgbClr val="00B050"/>
                          </a:solidFill>
                          <a:latin typeface="Arial"/>
                        </a:rPr>
                        <a:t>Desarrollar el Plan Nacional de Adaptación y Mitigación al Cambio Climático enfocándolo al sujeto priorizado</a:t>
                      </a:r>
                      <a:r>
                        <a:rPr lang="es-GT" sz="1000" b="1" i="0" u="none" strike="noStrike" dirty="0" smtClean="0">
                          <a:solidFill>
                            <a:srgbClr val="00B050"/>
                          </a:solidFill>
                          <a:latin typeface="Arial"/>
                        </a:rPr>
                        <a:t>.</a:t>
                      </a:r>
                      <a:r>
                        <a:rPr lang="es-GT" sz="1000" b="1" i="0" u="none" strike="noStrike" dirty="0" smtClean="0">
                          <a:solidFill>
                            <a:srgbClr val="00B050"/>
                          </a:solidFill>
                          <a:latin typeface="Arial"/>
                          <a:hlinkClick r:id="rId2" action="ppaction://hlinksldjump"/>
                        </a:rPr>
                        <a:t> </a:t>
                      </a:r>
                      <a:endParaRPr lang="es-GT" sz="1000" b="1" i="0" u="none" strike="noStrike" dirty="0">
                        <a:solidFill>
                          <a:srgbClr val="00B05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265344">
                <a:tc gridSpan="4">
                  <a:txBody>
                    <a:bodyPr/>
                    <a:lstStyle/>
                    <a:p>
                      <a:pPr algn="l" fontAlgn="ctr"/>
                      <a:r>
                        <a:rPr lang="es-GT" sz="1000" b="1" i="0" u="none" strike="noStrike" dirty="0">
                          <a:solidFill>
                            <a:srgbClr val="00B050"/>
                          </a:solidFill>
                          <a:latin typeface="Arial"/>
                        </a:rPr>
                        <a:t>Implementar el Fondo Nacional de Cambio Climático, donde un 80% se asigna para la adaptación del sujeto priorizado.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bl>
          </a:graphicData>
        </a:graphic>
      </p:graphicFrame>
      <p:cxnSp>
        <p:nvCxnSpPr>
          <p:cNvPr id="4" name="3 Conector recto"/>
          <p:cNvCxnSpPr/>
          <p:nvPr/>
        </p:nvCxnSpPr>
        <p:spPr>
          <a:xfrm>
            <a:off x="179512" y="1412776"/>
            <a:ext cx="0" cy="3240360"/>
          </a:xfrm>
          <a:prstGeom prst="line">
            <a:avLst/>
          </a:prstGeom>
        </p:spPr>
        <p:style>
          <a:lnRef idx="1">
            <a:schemeClr val="accent1"/>
          </a:lnRef>
          <a:fillRef idx="0">
            <a:schemeClr val="accent1"/>
          </a:fillRef>
          <a:effectRef idx="0">
            <a:schemeClr val="accent1"/>
          </a:effectRef>
          <a:fontRef idx="minor">
            <a:schemeClr val="tx1"/>
          </a:fontRef>
        </p:style>
      </p:cxnSp>
      <p:sp>
        <p:nvSpPr>
          <p:cNvPr id="5" name="4 Flecha izquierda">
            <a:hlinkClick r:id="rId3" action="ppaction://hlinksldjump"/>
          </p:cNvPr>
          <p:cNvSpPr/>
          <p:nvPr/>
        </p:nvSpPr>
        <p:spPr>
          <a:xfrm>
            <a:off x="7668344" y="6021288"/>
            <a:ext cx="1440160" cy="764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3" action="ppaction://hlinksldjump"/>
              </a:rPr>
              <a:t>regresar</a:t>
            </a:r>
            <a:endParaRPr lang="es-GT"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79512" y="260648"/>
          <a:ext cx="8352928" cy="6216342"/>
        </p:xfrm>
        <a:graphic>
          <a:graphicData uri="http://schemas.openxmlformats.org/drawingml/2006/table">
            <a:tbl>
              <a:tblPr/>
              <a:tblGrid>
                <a:gridCol w="2376264"/>
                <a:gridCol w="3779010"/>
                <a:gridCol w="1237044"/>
                <a:gridCol w="960610"/>
              </a:tblGrid>
              <a:tr h="629334">
                <a:tc gridSpan="4">
                  <a:txBody>
                    <a:bodyPr/>
                    <a:lstStyle/>
                    <a:p>
                      <a:pPr algn="l" fontAlgn="ctr"/>
                      <a:r>
                        <a:rPr lang="es-GT" sz="1800" b="1" i="0" u="none" strike="noStrike" dirty="0">
                          <a:solidFill>
                            <a:srgbClr val="FFFFFF"/>
                          </a:solidFill>
                          <a:latin typeface="Arial"/>
                        </a:rPr>
                        <a:t>Línea estratégica 2:</a:t>
                      </a:r>
                      <a:r>
                        <a:rPr lang="es-GT" sz="2000" b="1" i="0" u="none" strike="noStrike" dirty="0">
                          <a:solidFill>
                            <a:srgbClr val="FFFFFF"/>
                          </a:solidFill>
                          <a:latin typeface="Arial"/>
                        </a:rPr>
                        <a:t>   "</a:t>
                      </a:r>
                      <a:r>
                        <a:rPr lang="es-GT" sz="2000" b="1" i="1" u="none" strike="noStrike" dirty="0">
                          <a:solidFill>
                            <a:srgbClr val="FFFFFF"/>
                          </a:solidFill>
                          <a:latin typeface="Arial"/>
                        </a:rPr>
                        <a:t>Camino del Emprendimiento y la Inversión para la generación de empleo</a:t>
                      </a:r>
                      <a:r>
                        <a:rPr lang="es-GT" sz="2000" b="1" i="0" u="none" strike="noStrike" dirty="0">
                          <a:solidFill>
                            <a:srgbClr val="FFFFFF"/>
                          </a:solidFill>
                          <a:latin typeface="Arial"/>
                        </a:rPr>
                        <a:t>"</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1026850">
                <a:tc gridSpan="4">
                  <a:txBody>
                    <a:bodyPr/>
                    <a:lstStyle/>
                    <a:p>
                      <a:pPr algn="l" fontAlgn="ctr"/>
                      <a:r>
                        <a:rPr lang="es-GT" sz="1200" b="1" i="0" u="sng" strike="noStrike" dirty="0">
                          <a:solidFill>
                            <a:srgbClr val="000000"/>
                          </a:solidFill>
                          <a:latin typeface="Arial"/>
                        </a:rPr>
                        <a:t>Objetivos</a:t>
                      </a:r>
                      <a:r>
                        <a:rPr lang="es-GT" sz="1200" b="1" i="0" u="none" strike="noStrike" dirty="0">
                          <a:solidFill>
                            <a:srgbClr val="000000"/>
                          </a:solidFill>
                          <a:latin typeface="Arial"/>
                        </a:rPr>
                        <a:t>:  </a:t>
                      </a:r>
                      <a:br>
                        <a:rPr lang="es-GT" sz="1200" b="1" i="0" u="none" strike="noStrike" dirty="0">
                          <a:solidFill>
                            <a:srgbClr val="000000"/>
                          </a:solidFill>
                          <a:latin typeface="Arial"/>
                        </a:rPr>
                      </a:br>
                      <a:r>
                        <a:rPr lang="es-GT" sz="1200" b="1" i="0" u="none" strike="noStrike" dirty="0">
                          <a:solidFill>
                            <a:srgbClr val="000000"/>
                          </a:solidFill>
                          <a:latin typeface="Arial"/>
                        </a:rPr>
                        <a:t>- Promover el emprendimiento rural </a:t>
                      </a:r>
                      <a:r>
                        <a:rPr lang="es-GT" sz="1200" b="1" i="0" u="none" strike="noStrike" dirty="0">
                          <a:solidFill>
                            <a:srgbClr val="00B050"/>
                          </a:solidFill>
                          <a:latin typeface="Arial"/>
                        </a:rPr>
                        <a:t>responsable social y ambientalmente </a:t>
                      </a:r>
                      <a:r>
                        <a:rPr lang="es-GT" sz="1200" b="1" i="0" u="none" strike="noStrike" dirty="0">
                          <a:solidFill>
                            <a:srgbClr val="000000"/>
                          </a:solidFill>
                          <a:latin typeface="Arial"/>
                        </a:rPr>
                        <a:t>como una vía posible de desarrollo de las economías campesinas.</a:t>
                      </a:r>
                      <a:br>
                        <a:rPr lang="es-GT" sz="1200" b="1" i="0" u="none" strike="noStrike" dirty="0">
                          <a:solidFill>
                            <a:srgbClr val="000000"/>
                          </a:solidFill>
                          <a:latin typeface="Arial"/>
                        </a:rPr>
                      </a:br>
                      <a:r>
                        <a:rPr lang="es-GT" sz="1200" b="1" i="0" u="none" strike="noStrike" dirty="0">
                          <a:solidFill>
                            <a:srgbClr val="000000"/>
                          </a:solidFill>
                          <a:latin typeface="Arial"/>
                        </a:rPr>
                        <a:t>- Promover la inversión  </a:t>
                      </a:r>
                      <a:r>
                        <a:rPr lang="es-GT" sz="1200" b="1" i="0" u="none" strike="noStrike" dirty="0">
                          <a:solidFill>
                            <a:srgbClr val="00B050"/>
                          </a:solidFill>
                          <a:latin typeface="Arial"/>
                        </a:rPr>
                        <a:t>responsable social y ambientalmente</a:t>
                      </a:r>
                      <a:r>
                        <a:rPr lang="es-GT" sz="1200" b="1" i="0" u="none" strike="noStrike" dirty="0">
                          <a:solidFill>
                            <a:srgbClr val="000000"/>
                          </a:solidFill>
                          <a:latin typeface="Arial"/>
                        </a:rPr>
                        <a:t> que cree empleo de manera masiva, decente y formal para el sujeto priorizado.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534933">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Política sectorial correspondiente</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Institución Responsable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849600">
                <a:tc rowSpan="4">
                  <a:txBody>
                    <a:bodyPr/>
                    <a:lstStyle/>
                    <a:p>
                      <a:pPr algn="l" fontAlgn="ctr"/>
                      <a:r>
                        <a:rPr lang="es-GT" sz="1050" b="0" i="0" u="none" strike="noStrike" dirty="0">
                          <a:solidFill>
                            <a:srgbClr val="000000"/>
                          </a:solidFill>
                          <a:latin typeface="Arial"/>
                        </a:rPr>
                        <a:t>Fomento de la micro, pequeña y mediana empresa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50" b="0" i="0" u="none" strike="noStrike" dirty="0">
                          <a:solidFill>
                            <a:srgbClr val="000000"/>
                          </a:solidFill>
                          <a:latin typeface="Arial"/>
                        </a:rPr>
                        <a:t>Diseño e implementación de programas orientados a las micro y pequeñas empresas rurales relacionadas con diversas actividades productivas </a:t>
                      </a:r>
                      <a:r>
                        <a:rPr lang="es-GT" sz="1050" b="0" i="0" u="none" strike="noStrike" dirty="0">
                          <a:solidFill>
                            <a:srgbClr val="00B050"/>
                          </a:solidFill>
                          <a:latin typeface="Arial"/>
                        </a:rPr>
                        <a:t>sostenibles</a:t>
                      </a:r>
                      <a:r>
                        <a:rPr lang="es-GT" sz="1050" b="0" i="0" u="none" strike="noStrike" dirty="0">
                          <a:solidFill>
                            <a:srgbClr val="000000"/>
                          </a:solidFill>
                          <a:latin typeface="Arial"/>
                        </a:rPr>
                        <a:t>, promoviendo la </a:t>
                      </a:r>
                      <a:r>
                        <a:rPr lang="es-GT" sz="1050" b="0" i="0" u="none" strike="noStrike" dirty="0" err="1">
                          <a:solidFill>
                            <a:srgbClr val="000000"/>
                          </a:solidFill>
                          <a:latin typeface="Arial"/>
                        </a:rPr>
                        <a:t>asociatividad</a:t>
                      </a:r>
                      <a:r>
                        <a:rPr lang="es-GT" sz="1050" b="0" i="0" u="none" strike="noStrike" dirty="0">
                          <a:solidFill>
                            <a:srgbClr val="000000"/>
                          </a:solidFill>
                          <a:latin typeface="Arial"/>
                        </a:rPr>
                        <a:t> de  las mismas y la cosmovisión maya que les sirva de referencia.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900" b="0" i="0" u="none" strike="noStrike" dirty="0">
                          <a:solidFill>
                            <a:srgbClr val="000000"/>
                          </a:solidFill>
                          <a:latin typeface="Arial"/>
                        </a:rPr>
                        <a:t>Política Económica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900" b="0" i="0" u="none" strike="noStrike" dirty="0">
                          <a:solidFill>
                            <a:srgbClr val="000000"/>
                          </a:solidFill>
                          <a:latin typeface="Arial"/>
                        </a:rPr>
                        <a:t>CODEDE</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09778">
                <a:tc vMerge="1">
                  <a:txBody>
                    <a:bodyPr/>
                    <a:lstStyle/>
                    <a:p>
                      <a:endParaRPr lang="es-GT"/>
                    </a:p>
                  </a:txBody>
                  <a:tcPr/>
                </a:tc>
                <a:tc>
                  <a:txBody>
                    <a:bodyPr/>
                    <a:lstStyle/>
                    <a:p>
                      <a:pPr algn="l" rtl="0" fontAlgn="ctr"/>
                      <a:r>
                        <a:rPr lang="es-GT" sz="1050" b="0" i="0" u="none" strike="noStrike" dirty="0">
                          <a:solidFill>
                            <a:srgbClr val="000000"/>
                          </a:solidFill>
                          <a:latin typeface="Arial"/>
                        </a:rPr>
                        <a:t>Desarrollo de la micro pequeña y mediana empresa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900" b="0" i="0" u="none" strike="noStrike">
                          <a:solidFill>
                            <a:srgbClr val="000000"/>
                          </a:solidFill>
                          <a:latin typeface="Arial"/>
                        </a:rPr>
                        <a:t>Política Económica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900" b="0" i="0" u="none" strike="noStrike" dirty="0">
                          <a:solidFill>
                            <a:srgbClr val="000000"/>
                          </a:solidFill>
                          <a:latin typeface="Arial"/>
                        </a:rPr>
                        <a:t>MINECO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56622">
                <a:tc vMerge="1">
                  <a:txBody>
                    <a:bodyPr/>
                    <a:lstStyle/>
                    <a:p>
                      <a:endParaRPr lang="es-GT"/>
                    </a:p>
                  </a:txBody>
                  <a:tcPr/>
                </a:tc>
                <a:tc>
                  <a:txBody>
                    <a:bodyPr/>
                    <a:lstStyle/>
                    <a:p>
                      <a:pPr algn="l" rtl="0" fontAlgn="ctr"/>
                      <a:r>
                        <a:rPr lang="es-GT" sz="1050" b="0" i="0" u="none" strike="noStrike" dirty="0">
                          <a:solidFill>
                            <a:srgbClr val="000000"/>
                          </a:solidFill>
                          <a:latin typeface="Arial"/>
                        </a:rPr>
                        <a:t>Organizaciones de productores rurales con asistencia técnica y económica para encadenamientos productivos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900" b="0" i="0" u="none" strike="noStrike" dirty="0">
                          <a:solidFill>
                            <a:srgbClr val="000000"/>
                          </a:solidFill>
                          <a:latin typeface="Arial"/>
                        </a:rPr>
                        <a:t>Política Económica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900" b="0" i="0" u="none" strike="noStrike" dirty="0">
                          <a:solidFill>
                            <a:srgbClr val="000000"/>
                          </a:solidFill>
                          <a:latin typeface="Arial"/>
                        </a:rPr>
                        <a:t>MINECO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56622">
                <a:tc vMerge="1">
                  <a:txBody>
                    <a:bodyPr/>
                    <a:lstStyle/>
                    <a:p>
                      <a:endParaRPr lang="es-GT"/>
                    </a:p>
                  </a:txBody>
                  <a:tcPr/>
                </a:tc>
                <a:tc>
                  <a:txBody>
                    <a:bodyPr/>
                    <a:lstStyle/>
                    <a:p>
                      <a:pPr algn="l" rtl="0" fontAlgn="ctr"/>
                      <a:r>
                        <a:rPr lang="es-GT" sz="1050" b="0" i="0" u="none" strike="noStrike" dirty="0">
                          <a:solidFill>
                            <a:srgbClr val="000000"/>
                          </a:solidFill>
                          <a:latin typeface="Arial"/>
                        </a:rPr>
                        <a:t>Artesanos y artesanas con apoyo en producción y comercialización artesanal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900" b="0" i="0" u="none" strike="noStrike" dirty="0">
                          <a:solidFill>
                            <a:srgbClr val="000000"/>
                          </a:solidFill>
                          <a:latin typeface="Arial"/>
                        </a:rPr>
                        <a:t>Política Económica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900" b="0" i="0" u="none" strike="noStrike" dirty="0">
                          <a:solidFill>
                            <a:srgbClr val="000000"/>
                          </a:solidFill>
                          <a:latin typeface="Arial"/>
                        </a:rPr>
                        <a:t>MINECO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26115">
                <a:tc>
                  <a:txBody>
                    <a:bodyPr/>
                    <a:lstStyle/>
                    <a:p>
                      <a:pPr algn="l" fontAlgn="ctr"/>
                      <a:r>
                        <a:rPr lang="es-GT" sz="1050" b="0" i="0" u="none" strike="noStrike" dirty="0">
                          <a:solidFill>
                            <a:srgbClr val="000000"/>
                          </a:solidFill>
                          <a:latin typeface="Arial"/>
                        </a:rPr>
                        <a:t>Impulso a las inversiones </a:t>
                      </a:r>
                      <a:r>
                        <a:rPr lang="es-GT" sz="1050" b="0" i="0" u="none" strike="noStrike" dirty="0">
                          <a:solidFill>
                            <a:srgbClr val="00B050"/>
                          </a:solidFill>
                          <a:latin typeface="Arial"/>
                        </a:rPr>
                        <a:t>responsables social y ambientalmente</a:t>
                      </a:r>
                      <a:r>
                        <a:rPr lang="es-GT" sz="1050" b="0" i="0" u="none" strike="noStrike" dirty="0">
                          <a:solidFill>
                            <a:srgbClr val="000000"/>
                          </a:solidFill>
                          <a:latin typeface="Arial"/>
                        </a:rPr>
                        <a:t> en los territorios, capaces de producir empleo masivo, decente y formal para el sujeto priorizado.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050" b="0" i="0" u="none" strike="noStrike" dirty="0" err="1">
                          <a:solidFill>
                            <a:srgbClr val="000000"/>
                          </a:solidFill>
                          <a:latin typeface="Arial"/>
                        </a:rPr>
                        <a:t>Zedes</a:t>
                      </a:r>
                      <a:endParaRPr lang="es-GT" sz="1050" b="0"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900" b="0" i="0" u="none" strike="noStrike" dirty="0">
                          <a:solidFill>
                            <a:srgbClr val="000000"/>
                          </a:solidFill>
                          <a:latin typeface="Arial"/>
                        </a:rPr>
                        <a:t>Política Económica y Política Laboral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900" b="0" i="0" u="none" strike="noStrike" dirty="0">
                          <a:solidFill>
                            <a:srgbClr val="000000"/>
                          </a:solidFill>
                          <a:latin typeface="Arial"/>
                        </a:rPr>
                        <a:t>MINECO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91555">
                <a:tc>
                  <a:txBody>
                    <a:bodyPr/>
                    <a:lstStyle/>
                    <a:p>
                      <a:pPr algn="l" fontAlgn="ctr"/>
                      <a:r>
                        <a:rPr lang="es-GT" sz="1050" b="0" i="0" u="none" strike="noStrike" dirty="0">
                          <a:solidFill>
                            <a:srgbClr val="000000"/>
                          </a:solidFill>
                          <a:latin typeface="Arial"/>
                        </a:rPr>
                        <a:t>Fortalecer y ampliar los programas dirigidos a supervisar las condiciones laborales que permitan la existencia del empleo decente, en los términos que lo plantea la OIT.</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050" b="0" i="0" u="none" strike="noStrike" dirty="0">
                          <a:solidFill>
                            <a:srgbClr val="000000"/>
                          </a:solidFill>
                          <a:latin typeface="Arial"/>
                        </a:rPr>
                        <a:t>Visitas de verificación del cumplimiento de la legislación laboral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900" b="0" i="0" u="none" strike="noStrike" dirty="0">
                          <a:solidFill>
                            <a:srgbClr val="000000"/>
                          </a:solidFill>
                          <a:latin typeface="Arial"/>
                        </a:rPr>
                        <a:t>Política Laboral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900" b="0" i="0" u="none" strike="noStrike" dirty="0">
                          <a:solidFill>
                            <a:srgbClr val="000000"/>
                          </a:solidFill>
                          <a:latin typeface="Arial"/>
                        </a:rPr>
                        <a:t>MINTRAB</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534933">
                <a:tc>
                  <a:txBody>
                    <a:bodyPr/>
                    <a:lstStyle/>
                    <a:p>
                      <a:pPr algn="l" fontAlgn="ctr"/>
                      <a:r>
                        <a:rPr lang="es-GT" sz="1050" b="0" i="0" u="none" strike="noStrike" dirty="0">
                          <a:solidFill>
                            <a:srgbClr val="000000"/>
                          </a:solidFill>
                          <a:latin typeface="Arial"/>
                        </a:rPr>
                        <a:t>Armonización de programas existentes y en ejecución, en sintonía con los postulados de la PNDRI.</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050" b="0" i="0" u="none" strike="noStrike" dirty="0">
                          <a:solidFill>
                            <a:srgbClr val="000000"/>
                          </a:solidFill>
                          <a:latin typeface="Arial"/>
                        </a:rPr>
                        <a:t>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900" b="0" i="0" u="none" strike="noStrike" dirty="0">
                          <a:solidFill>
                            <a:srgbClr val="000000"/>
                          </a:solidFill>
                          <a:latin typeface="Arial"/>
                        </a:rPr>
                        <a:t>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900" b="0" i="0" u="none" strike="noStrike" dirty="0">
                          <a:solidFill>
                            <a:srgbClr val="000000"/>
                          </a:solidFill>
                          <a:latin typeface="Arial"/>
                        </a:rPr>
                        <a:t> </a:t>
                      </a:r>
                    </a:p>
                  </a:txBody>
                  <a:tcPr marL="6112" marR="6112" marT="6112"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2 Flecha izquierda">
            <a:hlinkClick r:id="rId2" action="ppaction://hlinksldjump"/>
          </p:cNvPr>
          <p:cNvSpPr/>
          <p:nvPr/>
        </p:nvSpPr>
        <p:spPr>
          <a:xfrm>
            <a:off x="7668344" y="6021288"/>
            <a:ext cx="1440160" cy="764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2" action="ppaction://hlinksldjump"/>
              </a:rPr>
              <a:t>regresar</a:t>
            </a:r>
            <a:endParaRPr lang="es-GT"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79512" y="188640"/>
          <a:ext cx="8424935" cy="6480720"/>
        </p:xfrm>
        <a:graphic>
          <a:graphicData uri="http://schemas.openxmlformats.org/drawingml/2006/table">
            <a:tbl>
              <a:tblPr/>
              <a:tblGrid>
                <a:gridCol w="2232248"/>
                <a:gridCol w="3976088"/>
                <a:gridCol w="1247708"/>
                <a:gridCol w="968891"/>
              </a:tblGrid>
              <a:tr h="818687">
                <a:tc gridSpan="4">
                  <a:txBody>
                    <a:bodyPr/>
                    <a:lstStyle/>
                    <a:p>
                      <a:pPr algn="l" fontAlgn="ctr"/>
                      <a:r>
                        <a:rPr lang="es-GT" sz="1800" b="1" i="0" u="none" strike="noStrike" dirty="0">
                          <a:solidFill>
                            <a:srgbClr val="FFFFFF"/>
                          </a:solidFill>
                          <a:latin typeface="Arial"/>
                        </a:rPr>
                        <a:t>Continuación línea estratégica 2:</a:t>
                      </a:r>
                      <a:r>
                        <a:rPr lang="es-GT" sz="2000" b="1" i="0" u="none" strike="noStrike" dirty="0">
                          <a:solidFill>
                            <a:srgbClr val="FFFFFF"/>
                          </a:solidFill>
                          <a:latin typeface="Arial"/>
                        </a:rPr>
                        <a:t>   "</a:t>
                      </a:r>
                      <a:r>
                        <a:rPr lang="es-GT" sz="2000" b="1" i="1" u="none" strike="noStrike" dirty="0">
                          <a:solidFill>
                            <a:srgbClr val="FFFFFF"/>
                          </a:solidFill>
                          <a:latin typeface="Arial"/>
                        </a:rPr>
                        <a:t>Camino del Emprendimiento y la Inversión para la generación de empleo</a:t>
                      </a:r>
                      <a:r>
                        <a:rPr lang="es-GT" sz="2000" b="1" i="0" u="none" strike="noStrike" dirty="0">
                          <a:solidFill>
                            <a:srgbClr val="FFFFFF"/>
                          </a:solidFill>
                          <a:latin typeface="Arial"/>
                        </a:rPr>
                        <a:t>"</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695883">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Política sectorial correspondiente</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Institución Responsable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654949">
                <a:tc rowSpan="3">
                  <a:txBody>
                    <a:bodyPr/>
                    <a:lstStyle/>
                    <a:p>
                      <a:pPr algn="l" fontAlgn="ctr"/>
                      <a:r>
                        <a:rPr lang="es-GT" sz="1200" b="0" i="0" u="none" strike="noStrike" dirty="0">
                          <a:solidFill>
                            <a:srgbClr val="000000"/>
                          </a:solidFill>
                          <a:latin typeface="Arial"/>
                        </a:rPr>
                        <a:t>Promover la inversión  en la producción forestal,  como mecanismo para  garantizar el manejo forestal sostenible del bosque.</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pt-BR" sz="1200" b="0" i="0" u="none" strike="noStrike" dirty="0">
                          <a:solidFill>
                            <a:srgbClr val="000000"/>
                          </a:solidFill>
                          <a:latin typeface="Arial"/>
                        </a:rPr>
                        <a:t>Programa de Incentivos </a:t>
                      </a:r>
                      <a:r>
                        <a:rPr lang="pt-BR" sz="1200" b="0" i="0" u="none" strike="noStrike" dirty="0" err="1">
                          <a:solidFill>
                            <a:srgbClr val="000000"/>
                          </a:solidFill>
                          <a:latin typeface="Arial"/>
                        </a:rPr>
                        <a:t>Forestales</a:t>
                      </a:r>
                      <a:r>
                        <a:rPr lang="pt-BR" sz="1200" b="0" i="0" u="none" strike="noStrike" dirty="0">
                          <a:solidFill>
                            <a:srgbClr val="000000"/>
                          </a:solidFill>
                          <a:latin typeface="Arial"/>
                        </a:rPr>
                        <a:t> -PINFOR-</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1000" b="0" i="0" u="none" strike="noStrike" dirty="0">
                          <a:solidFill>
                            <a:srgbClr val="00B050"/>
                          </a:solidFill>
                          <a:latin typeface="Arial"/>
                        </a:rPr>
                        <a:t>Política Forestal y Política Nacional de Cambio Climático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B050"/>
                          </a:solidFill>
                          <a:latin typeface="Arial"/>
                        </a:rPr>
                        <a:t>CONAP - </a:t>
                      </a:r>
                      <a:r>
                        <a:rPr lang="es-GT" sz="1000" b="0" i="0" u="none" strike="noStrike" dirty="0">
                          <a:solidFill>
                            <a:srgbClr val="000000"/>
                          </a:solidFill>
                          <a:latin typeface="Arial"/>
                        </a:rPr>
                        <a:t>INAB</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873265">
                <a:tc vMerge="1">
                  <a:txBody>
                    <a:bodyPr/>
                    <a:lstStyle/>
                    <a:p>
                      <a:endParaRPr lang="es-GT"/>
                    </a:p>
                  </a:txBody>
                  <a:tcPr/>
                </a:tc>
                <a:tc>
                  <a:txBody>
                    <a:bodyPr/>
                    <a:lstStyle/>
                    <a:p>
                      <a:pPr algn="l" fontAlgn="ctr"/>
                      <a:r>
                        <a:rPr lang="es-GT" sz="1200" b="0" i="0" u="none" strike="noStrike" dirty="0">
                          <a:solidFill>
                            <a:srgbClr val="00B050"/>
                          </a:solidFill>
                          <a:latin typeface="Arial"/>
                        </a:rPr>
                        <a:t>Impulsar cadenas de valor forestal para la producción de productos maderables, fomentando una cultura desde el sujeto priorizado con pertinencia cultural.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1000" b="0" i="0" u="none" strike="noStrike" dirty="0">
                          <a:solidFill>
                            <a:srgbClr val="00B050"/>
                          </a:solidFill>
                          <a:latin typeface="Arial"/>
                        </a:rPr>
                        <a:t>Política Forestal y Política Nacional de Cambio Climático, </a:t>
                      </a:r>
                      <a:r>
                        <a:rPr lang="es-GT" sz="1000" b="0" i="0" u="none" strike="noStrike" dirty="0" err="1">
                          <a:solidFill>
                            <a:srgbClr val="00B050"/>
                          </a:solidFill>
                          <a:latin typeface="Arial"/>
                        </a:rPr>
                        <a:t>Pollítica</a:t>
                      </a:r>
                      <a:r>
                        <a:rPr lang="es-GT" sz="1000" b="0" i="0" u="none" strike="noStrike" dirty="0">
                          <a:solidFill>
                            <a:srgbClr val="00B050"/>
                          </a:solidFill>
                          <a:latin typeface="Arial"/>
                        </a:rPr>
                        <a:t> de Diversidad Biológica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a:solidFill>
                            <a:srgbClr val="00B050"/>
                          </a:solidFill>
                          <a:latin typeface="Arial"/>
                        </a:rPr>
                        <a:t>MARN, MINECO, INAB</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873265">
                <a:tc vMerge="1">
                  <a:txBody>
                    <a:bodyPr/>
                    <a:lstStyle/>
                    <a:p>
                      <a:endParaRPr lang="es-GT"/>
                    </a:p>
                  </a:txBody>
                  <a:tcPr/>
                </a:tc>
                <a:tc>
                  <a:txBody>
                    <a:bodyPr/>
                    <a:lstStyle/>
                    <a:p>
                      <a:pPr algn="l" fontAlgn="ctr"/>
                      <a:r>
                        <a:rPr lang="es-GT" sz="1200" b="0" i="0" u="none" strike="noStrike" dirty="0">
                          <a:solidFill>
                            <a:srgbClr val="00B050"/>
                          </a:solidFill>
                          <a:latin typeface="Arial"/>
                        </a:rPr>
                        <a:t>Promoción de la inversión e incentivos en la producción forestal con doble propósito: protección contra la variabilidad y producción de alimentos.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1000" b="0" i="0" u="none" strike="noStrike" dirty="0">
                          <a:solidFill>
                            <a:srgbClr val="00B050"/>
                          </a:solidFill>
                          <a:latin typeface="Arial"/>
                        </a:rPr>
                        <a:t>Política Forestal y Política Nacional de Cambio Climático, </a:t>
                      </a:r>
                      <a:r>
                        <a:rPr lang="es-GT" sz="1000" b="0" i="0" u="none" strike="noStrike" dirty="0" err="1">
                          <a:solidFill>
                            <a:srgbClr val="00B050"/>
                          </a:solidFill>
                          <a:latin typeface="Arial"/>
                        </a:rPr>
                        <a:t>Pollítica</a:t>
                      </a:r>
                      <a:r>
                        <a:rPr lang="es-GT" sz="1000" b="0" i="0" u="none" strike="noStrike" dirty="0">
                          <a:solidFill>
                            <a:srgbClr val="00B050"/>
                          </a:solidFill>
                          <a:latin typeface="Arial"/>
                        </a:rPr>
                        <a:t> de Diversidad Biológica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a:solidFill>
                            <a:srgbClr val="00B050"/>
                          </a:solidFill>
                          <a:latin typeface="Arial"/>
                        </a:rPr>
                        <a:t>MARN, MINECO, INAB, CONAP</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95883">
                <a:tc>
                  <a:txBody>
                    <a:bodyPr/>
                    <a:lstStyle/>
                    <a:p>
                      <a:pPr algn="l" fontAlgn="ctr"/>
                      <a:r>
                        <a:rPr lang="es-GT" sz="1200" b="0" i="0" u="none" strike="noStrike">
                          <a:solidFill>
                            <a:srgbClr val="000000"/>
                          </a:solidFill>
                          <a:latin typeface="Arial"/>
                        </a:rPr>
                        <a:t>Reactivación y modernización de la actividad agropecuaria </a:t>
                      </a:r>
                      <a:r>
                        <a:rPr lang="es-GT" sz="1200" b="0" i="0" u="none" strike="noStrike">
                          <a:solidFill>
                            <a:srgbClr val="00B050"/>
                          </a:solidFill>
                          <a:latin typeface="Arial"/>
                        </a:rPr>
                        <a:t>con adaptación al Cambio Climático</a:t>
                      </a:r>
                      <a:endParaRPr lang="es-GT" sz="1200" b="0" i="0" u="none" strike="noStrike">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1200" b="0" i="0" u="none" strike="noStrike" dirty="0">
                          <a:solidFill>
                            <a:srgbClr val="00B050"/>
                          </a:solidFill>
                          <a:latin typeface="Arial"/>
                        </a:rPr>
                        <a:t>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1000" b="0" i="0" u="none" strike="noStrike" dirty="0">
                          <a:solidFill>
                            <a:srgbClr val="00B050"/>
                          </a:solidFill>
                          <a:latin typeface="Arial"/>
                        </a:rPr>
                        <a:t>Política Agropecuaria y Política Nacional de Cambio Climático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a:solidFill>
                            <a:srgbClr val="000000"/>
                          </a:solidFill>
                          <a:latin typeface="Arial"/>
                        </a:rPr>
                        <a:t>MAGA </a:t>
                      </a:r>
                      <a:r>
                        <a:rPr lang="es-GT" sz="1000" b="0" i="0" u="none" strike="noStrike">
                          <a:solidFill>
                            <a:srgbClr val="00B050"/>
                          </a:solidFill>
                          <a:latin typeface="Arial"/>
                        </a:rPr>
                        <a:t>- MARN</a:t>
                      </a:r>
                      <a:endParaRPr lang="es-GT" sz="1000" b="0" i="0" u="none" strike="noStrike">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2896">
                <a:tc>
                  <a:txBody>
                    <a:bodyPr/>
                    <a:lstStyle/>
                    <a:p>
                      <a:pPr algn="l" fontAlgn="ctr"/>
                      <a:r>
                        <a:rPr lang="es-GT" sz="1200" b="0" i="0" u="none" strike="noStrike">
                          <a:solidFill>
                            <a:srgbClr val="000000"/>
                          </a:solidFill>
                          <a:latin typeface="Arial"/>
                        </a:rPr>
                        <a:t>Asistencia financiera rural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1200" b="0" i="0" u="none" strike="noStrike" dirty="0">
                          <a:solidFill>
                            <a:srgbClr val="00B050"/>
                          </a:solidFill>
                          <a:latin typeface="Arial"/>
                        </a:rPr>
                        <a:t>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1000" b="0" i="0" u="none" strike="noStrike" dirty="0">
                          <a:solidFill>
                            <a:srgbClr val="00B050"/>
                          </a:solidFill>
                          <a:latin typeface="Arial"/>
                        </a:rPr>
                        <a:t>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000" b="0" i="0" u="none" strike="noStrike" dirty="0">
                          <a:solidFill>
                            <a:srgbClr val="000000"/>
                          </a:solidFill>
                          <a:latin typeface="Arial"/>
                        </a:rPr>
                        <a:t>MAGA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7770">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GT" sz="600" b="0" i="0" u="none" strike="noStrike" dirty="0">
                          <a:solidFill>
                            <a:srgbClr val="000000"/>
                          </a:solidFill>
                          <a:latin typeface="Arial"/>
                        </a:rPr>
                        <a:t> </a:t>
                      </a:r>
                    </a:p>
                  </a:txBody>
                  <a:tcPr marL="6112" marR="6112" marT="611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63922">
                <a:tc gridSpan="4">
                  <a:txBody>
                    <a:bodyPr/>
                    <a:lstStyle/>
                    <a:p>
                      <a:pPr algn="l" fontAlgn="ctr"/>
                      <a:r>
                        <a:rPr lang="es-GT" sz="1600" b="1" i="0" u="sng" strike="noStrike" dirty="0">
                          <a:solidFill>
                            <a:srgbClr val="FFFFFF"/>
                          </a:solidFill>
                          <a:latin typeface="Arial"/>
                        </a:rPr>
                        <a:t>Intervenciones Esenciales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368409">
                <a:tc gridSpan="4">
                  <a:txBody>
                    <a:bodyPr/>
                    <a:lstStyle/>
                    <a:p>
                      <a:pPr algn="l" fontAlgn="ctr"/>
                      <a:r>
                        <a:rPr lang="es-GT" sz="1100" b="1" i="0" u="none" strike="noStrike" dirty="0">
                          <a:solidFill>
                            <a:srgbClr val="000000"/>
                          </a:solidFill>
                          <a:latin typeface="Arial"/>
                        </a:rPr>
                        <a:t>Convertir el empleo al que tenga acceso el sujeto priorizado en empleo masivo, decente y formal.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545791">
                <a:tc gridSpan="4">
                  <a:txBody>
                    <a:bodyPr/>
                    <a:lstStyle/>
                    <a:p>
                      <a:pPr algn="l" fontAlgn="ctr"/>
                      <a:r>
                        <a:rPr lang="es-GT" sz="1100" b="1" i="0" u="none" strike="noStrike" dirty="0">
                          <a:solidFill>
                            <a:srgbClr val="00B050"/>
                          </a:solidFill>
                          <a:latin typeface="Arial"/>
                        </a:rPr>
                        <a:t>Programas estatales diseñados desde lo local para la reforestación masiva con contratación de mano de obra, para la </a:t>
                      </a:r>
                      <a:r>
                        <a:rPr lang="es-GT" sz="1100" b="1" i="0" u="none" strike="noStrike" dirty="0" err="1">
                          <a:solidFill>
                            <a:srgbClr val="00B050"/>
                          </a:solidFill>
                          <a:latin typeface="Arial"/>
                        </a:rPr>
                        <a:t>resiliencia</a:t>
                      </a:r>
                      <a:r>
                        <a:rPr lang="es-GT" sz="1100" b="1" i="0" u="none" strike="noStrike" dirty="0">
                          <a:solidFill>
                            <a:srgbClr val="00B050"/>
                          </a:solidFill>
                          <a:latin typeface="Arial"/>
                        </a:rPr>
                        <a:t> al cambio climático y la generación de empleo.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bl>
          </a:graphicData>
        </a:graphic>
      </p:graphicFrame>
      <p:sp>
        <p:nvSpPr>
          <p:cNvPr id="3" name="2 Flecha izquierda">
            <a:hlinkClick r:id="rId2" action="ppaction://hlinksldjump"/>
          </p:cNvPr>
          <p:cNvSpPr/>
          <p:nvPr/>
        </p:nvSpPr>
        <p:spPr>
          <a:xfrm>
            <a:off x="7884368" y="5157192"/>
            <a:ext cx="1224136" cy="86409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600" dirty="0" smtClean="0">
                <a:hlinkClick r:id="rId3" action="ppaction://hlinksldjump"/>
              </a:rPr>
              <a:t>regresar</a:t>
            </a:r>
            <a:endParaRPr lang="es-GT"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79512" y="188640"/>
          <a:ext cx="8712969" cy="6607877"/>
        </p:xfrm>
        <a:graphic>
          <a:graphicData uri="http://schemas.openxmlformats.org/drawingml/2006/table">
            <a:tbl>
              <a:tblPr/>
              <a:tblGrid>
                <a:gridCol w="1728192"/>
                <a:gridCol w="4692396"/>
                <a:gridCol w="1290366"/>
                <a:gridCol w="1002015"/>
              </a:tblGrid>
              <a:tr h="221059">
                <a:tc gridSpan="4">
                  <a:txBody>
                    <a:bodyPr/>
                    <a:lstStyle/>
                    <a:p>
                      <a:pPr algn="just" fontAlgn="ctr"/>
                      <a:r>
                        <a:rPr lang="es-GT" sz="1800" b="1" i="0" u="sng" strike="noStrike" dirty="0">
                          <a:solidFill>
                            <a:srgbClr val="FFFFFF"/>
                          </a:solidFill>
                          <a:latin typeface="Arial"/>
                        </a:rPr>
                        <a:t>Línea estratégica 3</a:t>
                      </a:r>
                      <a:r>
                        <a:rPr lang="es-GT" sz="1800" b="1" i="0" u="none" strike="noStrike" dirty="0">
                          <a:solidFill>
                            <a:srgbClr val="FFFFFF"/>
                          </a:solidFill>
                          <a:latin typeface="Arial"/>
                        </a:rPr>
                        <a:t>:  </a:t>
                      </a:r>
                      <a:r>
                        <a:rPr lang="es-GT" sz="2000" b="1" i="0" u="none" strike="noStrike" dirty="0">
                          <a:solidFill>
                            <a:srgbClr val="FFFFFF"/>
                          </a:solidFill>
                          <a:latin typeface="Arial"/>
                        </a:rPr>
                        <a:t>"</a:t>
                      </a:r>
                      <a:r>
                        <a:rPr lang="es-GT" sz="2000" b="1" i="1" u="none" strike="noStrike" dirty="0">
                          <a:solidFill>
                            <a:srgbClr val="FFFFFF"/>
                          </a:solidFill>
                          <a:latin typeface="Arial"/>
                        </a:rPr>
                        <a:t>Camino de la Inclusión Social" </a:t>
                      </a:r>
                      <a:endParaRPr lang="es-GT" sz="1800" b="1" i="0" u="sng" strike="noStrike" dirty="0">
                        <a:solidFill>
                          <a:srgbClr val="FFFFFF"/>
                        </a:solidFill>
                        <a:latin typeface="Arial"/>
                      </a:endParaRP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440730">
                <a:tc gridSpan="4">
                  <a:txBody>
                    <a:bodyPr/>
                    <a:lstStyle/>
                    <a:p>
                      <a:pPr algn="just" fontAlgn="ctr"/>
                      <a:r>
                        <a:rPr lang="es-GT" sz="1050" b="1" i="0" u="sng" strike="noStrike" dirty="0">
                          <a:solidFill>
                            <a:srgbClr val="000000"/>
                          </a:solidFill>
                          <a:latin typeface="Arial"/>
                        </a:rPr>
                        <a:t>Objetivo</a:t>
                      </a:r>
                      <a:r>
                        <a:rPr lang="es-GT" sz="1050" b="1" i="0" u="none" strike="noStrike" dirty="0">
                          <a:solidFill>
                            <a:srgbClr val="000000"/>
                          </a:solidFill>
                          <a:latin typeface="Arial"/>
                        </a:rPr>
                        <a:t>:  Aumentar el acceso y uso de la población indígena y campesina a los servicios públicos básicos, especialmente de salud, educación y asistencia social, </a:t>
                      </a:r>
                      <a:r>
                        <a:rPr lang="es-GT" sz="1050" b="1" i="0" u="none" strike="noStrike" dirty="0">
                          <a:solidFill>
                            <a:srgbClr val="00B050"/>
                          </a:solidFill>
                          <a:latin typeface="Arial"/>
                        </a:rPr>
                        <a:t>garantizando el manejo integrado de los recursos naturales para la sostenibilidad de dichos servicios.</a:t>
                      </a:r>
                      <a:endParaRPr lang="es-GT" sz="1050" b="1" i="0" u="none" strike="noStrike" dirty="0">
                        <a:solidFill>
                          <a:srgbClr val="000000"/>
                        </a:solidFill>
                        <a:latin typeface="Arial"/>
                      </a:endParaRP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402642">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a:solidFill>
                            <a:srgbClr val="000000"/>
                          </a:solidFill>
                          <a:latin typeface="Arial"/>
                        </a:rPr>
                        <a:t>Política sectorial correspondiente</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a:solidFill>
                            <a:srgbClr val="000000"/>
                          </a:solidFill>
                          <a:latin typeface="Arial"/>
                        </a:rPr>
                        <a:t>Institución Responsable </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36848">
                <a:tc gridSpan="4">
                  <a:txBody>
                    <a:bodyPr/>
                    <a:lstStyle/>
                    <a:p>
                      <a:pPr algn="l" fontAlgn="ctr"/>
                      <a:r>
                        <a:rPr lang="es-GT" sz="1800" b="1" i="0" u="none" strike="noStrike" dirty="0">
                          <a:solidFill>
                            <a:srgbClr val="000000"/>
                          </a:solidFill>
                          <a:latin typeface="Arial"/>
                        </a:rPr>
                        <a:t>Salud</a:t>
                      </a:r>
                    </a:p>
                  </a:txBody>
                  <a:tcPr marL="5030" marR="5030" marT="503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410548">
                <a:tc rowSpan="3">
                  <a:txBody>
                    <a:bodyPr/>
                    <a:lstStyle/>
                    <a:p>
                      <a:pPr algn="l" rtl="0" fontAlgn="ctr"/>
                      <a:r>
                        <a:rPr lang="es-GT" sz="1100" b="0" i="0" u="none" strike="noStrike" dirty="0">
                          <a:solidFill>
                            <a:srgbClr val="000000"/>
                          </a:solidFill>
                          <a:latin typeface="Arial" pitchFamily="34" charset="0"/>
                          <a:cs typeface="Arial" pitchFamily="34" charset="0"/>
                        </a:rPr>
                        <a:t>Fortalecimiento del primer nivel de atención </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0000"/>
                          </a:solidFill>
                          <a:latin typeface="Arial"/>
                        </a:rPr>
                        <a:t>Incremento en la cobertura y el acceso  de las familias priorizadas a los servicios de atención integral que brindan los establecimientos del primer nivel de atención</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dirty="0">
                          <a:solidFill>
                            <a:srgbClr val="000000"/>
                          </a:solidFill>
                          <a:latin typeface="Arial"/>
                        </a:rPr>
                        <a:t>Política Social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0000"/>
                          </a:solidFill>
                          <a:latin typeface="Arial"/>
                        </a:rPr>
                        <a:t>MSPAS, Municipalidades CODEDES, Comunidad organizada</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428">
                <a:tc vMerge="1">
                  <a:txBody>
                    <a:bodyPr/>
                    <a:lstStyle/>
                    <a:p>
                      <a:endParaRPr lang="es-GT"/>
                    </a:p>
                  </a:txBody>
                  <a:tcPr/>
                </a:tc>
                <a:tc>
                  <a:txBody>
                    <a:bodyPr/>
                    <a:lstStyle/>
                    <a:p>
                      <a:pPr algn="l" rtl="0" fontAlgn="ctr"/>
                      <a:r>
                        <a:rPr lang="es-GT" sz="1000" b="0" i="0" u="none" strike="noStrike" dirty="0">
                          <a:solidFill>
                            <a:srgbClr val="000000"/>
                          </a:solidFill>
                          <a:latin typeface="Arial"/>
                        </a:rPr>
                        <a:t>Formación acelerada de los equipos básicos de salud en función de las brechas establecidas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dirty="0">
                          <a:solidFill>
                            <a:srgbClr val="000000"/>
                          </a:solidFill>
                          <a:latin typeface="Arial"/>
                        </a:rPr>
                        <a:t>Política Social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0000"/>
                          </a:solidFill>
                          <a:latin typeface="Arial"/>
                        </a:rPr>
                        <a:t>MSPAS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86851">
                <a:tc vMerge="1">
                  <a:txBody>
                    <a:bodyPr/>
                    <a:lstStyle/>
                    <a:p>
                      <a:endParaRPr lang="es-GT"/>
                    </a:p>
                  </a:txBody>
                  <a:tcPr/>
                </a:tc>
                <a:tc>
                  <a:txBody>
                    <a:bodyPr/>
                    <a:lstStyle/>
                    <a:p>
                      <a:pPr algn="l" rtl="0" fontAlgn="ctr"/>
                      <a:r>
                        <a:rPr lang="es-GT" sz="1000" b="0" i="0" u="none" strike="noStrike" dirty="0">
                          <a:solidFill>
                            <a:srgbClr val="000000"/>
                          </a:solidFill>
                          <a:latin typeface="Arial"/>
                        </a:rPr>
                        <a:t>Ampliación, construcción y equipamiento de Centros de Convergencia, Puestos de Salud y Centros de Recuperación Nutricional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dirty="0">
                          <a:solidFill>
                            <a:srgbClr val="000000"/>
                          </a:solidFill>
                          <a:latin typeface="Arial"/>
                        </a:rPr>
                        <a:t>Política Social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0000"/>
                          </a:solidFill>
                          <a:latin typeface="Arial"/>
                        </a:rPr>
                        <a:t>CODEDE</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428">
                <a:tc>
                  <a:txBody>
                    <a:bodyPr/>
                    <a:lstStyle/>
                    <a:p>
                      <a:pPr algn="l" rtl="0" fontAlgn="ctr"/>
                      <a:r>
                        <a:rPr lang="es-GT" sz="1100" b="0" i="0" u="none" strike="noStrike">
                          <a:solidFill>
                            <a:srgbClr val="000000"/>
                          </a:solidFill>
                          <a:latin typeface="Arial" pitchFamily="34" charset="0"/>
                          <a:cs typeface="Arial" pitchFamily="34" charset="0"/>
                        </a:rPr>
                        <a:t>Disminuir la mortalidad materna y neonatal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0000"/>
                          </a:solidFill>
                          <a:latin typeface="Arial"/>
                        </a:rPr>
                        <a:t>Aumento de la cobertura de la atención integral de la mujer durante su periodo reproductivo</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dirty="0">
                          <a:solidFill>
                            <a:srgbClr val="000000"/>
                          </a:solidFill>
                          <a:latin typeface="Arial"/>
                        </a:rPr>
                        <a:t>Política Social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0000"/>
                          </a:solidFill>
                          <a:latin typeface="Arial"/>
                        </a:rPr>
                        <a:t>MSPAS - MIDES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642">
                <a:tc rowSpan="6">
                  <a:txBody>
                    <a:bodyPr/>
                    <a:lstStyle/>
                    <a:p>
                      <a:pPr algn="l" rtl="0" fontAlgn="ctr"/>
                      <a:r>
                        <a:rPr lang="es-GT" sz="1100" b="0" i="0" u="none" strike="noStrike">
                          <a:solidFill>
                            <a:srgbClr val="000000"/>
                          </a:solidFill>
                          <a:latin typeface="Arial" pitchFamily="34" charset="0"/>
                          <a:cs typeface="Arial" pitchFamily="34" charset="0"/>
                        </a:rPr>
                        <a:t>Fortalecimiento al acceso de agua sanitariamente segura, por parte de los sujetos priorizados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0000"/>
                          </a:solidFill>
                          <a:latin typeface="Arial"/>
                        </a:rPr>
                        <a:t>Incremento de infraestructura para dotación de agua potable sanitariamente segura y servicios de saneamiento a los sujetos priorizados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dirty="0">
                          <a:solidFill>
                            <a:srgbClr val="000000"/>
                          </a:solidFill>
                          <a:latin typeface="Arial"/>
                        </a:rPr>
                        <a:t>Política Social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0000"/>
                          </a:solidFill>
                          <a:latin typeface="Arial"/>
                        </a:rPr>
                        <a:t>INFOM, Municipalidades y MSPAS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428">
                <a:tc vMerge="1">
                  <a:txBody>
                    <a:bodyPr/>
                    <a:lstStyle/>
                    <a:p>
                      <a:endParaRPr lang="es-GT"/>
                    </a:p>
                  </a:txBody>
                  <a:tcPr/>
                </a:tc>
                <a:tc>
                  <a:txBody>
                    <a:bodyPr/>
                    <a:lstStyle/>
                    <a:p>
                      <a:pPr algn="l" rtl="0" fontAlgn="ctr"/>
                      <a:r>
                        <a:rPr lang="es-GT" sz="1000" b="0" i="0" u="none" strike="noStrike" dirty="0" err="1">
                          <a:solidFill>
                            <a:srgbClr val="00B050"/>
                          </a:solidFill>
                          <a:latin typeface="Arial"/>
                        </a:rPr>
                        <a:t>Amplicación</a:t>
                      </a:r>
                      <a:r>
                        <a:rPr lang="es-GT" sz="1000" b="0" i="0" u="none" strike="noStrike" dirty="0">
                          <a:solidFill>
                            <a:srgbClr val="00B050"/>
                          </a:solidFill>
                          <a:latin typeface="Arial"/>
                        </a:rPr>
                        <a:t> de cobertura y mejora de funcionamiento de servicios públicos de agua potable y saneamiento</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dirty="0">
                          <a:solidFill>
                            <a:srgbClr val="00B050"/>
                          </a:solidFill>
                          <a:latin typeface="Arial"/>
                        </a:rPr>
                        <a:t>Política Social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B050"/>
                          </a:solidFill>
                          <a:latin typeface="Arial"/>
                        </a:rPr>
                        <a:t>MSPAS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428">
                <a:tc vMerge="1">
                  <a:txBody>
                    <a:bodyPr/>
                    <a:lstStyle/>
                    <a:p>
                      <a:endParaRPr lang="es-GT"/>
                    </a:p>
                  </a:txBody>
                  <a:tcPr/>
                </a:tc>
                <a:tc>
                  <a:txBody>
                    <a:bodyPr/>
                    <a:lstStyle/>
                    <a:p>
                      <a:pPr algn="l" rtl="0" fontAlgn="ctr"/>
                      <a:r>
                        <a:rPr lang="es-GT" sz="1000" b="0" i="0" u="none" strike="noStrike" dirty="0">
                          <a:solidFill>
                            <a:srgbClr val="000000"/>
                          </a:solidFill>
                          <a:latin typeface="Arial"/>
                        </a:rPr>
                        <a:t>Ampliación y construcción de pozos, tanques y sistemas de alcantarillado sanitario</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dirty="0">
                          <a:solidFill>
                            <a:srgbClr val="000000"/>
                          </a:solidFill>
                          <a:latin typeface="Arial"/>
                        </a:rPr>
                        <a:t>Política Social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0000"/>
                          </a:solidFill>
                          <a:latin typeface="Arial"/>
                        </a:rPr>
                        <a:t>CODEDE</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7899">
                <a:tc vMerge="1">
                  <a:txBody>
                    <a:bodyPr/>
                    <a:lstStyle/>
                    <a:p>
                      <a:endParaRPr lang="es-GT"/>
                    </a:p>
                  </a:txBody>
                  <a:tcPr/>
                </a:tc>
                <a:tc>
                  <a:txBody>
                    <a:bodyPr/>
                    <a:lstStyle/>
                    <a:p>
                      <a:pPr algn="l" rtl="0" fontAlgn="ctr"/>
                      <a:r>
                        <a:rPr lang="es-GT" sz="1000" b="0" i="0" u="none" strike="noStrike" dirty="0">
                          <a:solidFill>
                            <a:srgbClr val="000000"/>
                          </a:solidFill>
                          <a:latin typeface="Arial"/>
                        </a:rPr>
                        <a:t>Fortalecimiento del sistema de vigilancia de calidad del agua</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a:solidFill>
                            <a:srgbClr val="000000"/>
                          </a:solidFill>
                          <a:latin typeface="Arial"/>
                        </a:rPr>
                        <a:t>Política Social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0000"/>
                          </a:solidFill>
                          <a:latin typeface="Arial"/>
                        </a:rPr>
                        <a:t>MSPAS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428">
                <a:tc vMerge="1">
                  <a:txBody>
                    <a:bodyPr/>
                    <a:lstStyle/>
                    <a:p>
                      <a:endParaRPr lang="es-GT"/>
                    </a:p>
                  </a:txBody>
                  <a:tcPr/>
                </a:tc>
                <a:tc>
                  <a:txBody>
                    <a:bodyPr/>
                    <a:lstStyle/>
                    <a:p>
                      <a:pPr algn="l" fontAlgn="ctr"/>
                      <a:r>
                        <a:rPr lang="es-GT" sz="1000" b="0" i="0" u="none" strike="noStrike" dirty="0">
                          <a:solidFill>
                            <a:srgbClr val="000000"/>
                          </a:solidFill>
                          <a:latin typeface="Arial"/>
                        </a:rPr>
                        <a:t>Fortalecimiento de capacidades municipales para la gestión y desarrollo de proyectos de agua potable</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a:solidFill>
                            <a:srgbClr val="000000"/>
                          </a:solidFill>
                          <a:latin typeface="Arial"/>
                        </a:rPr>
                        <a:t>Política Social</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0000"/>
                          </a:solidFill>
                          <a:latin typeface="Arial"/>
                        </a:rPr>
                        <a:t>MSPAS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86851">
                <a:tc vMerge="1">
                  <a:txBody>
                    <a:bodyPr/>
                    <a:lstStyle/>
                    <a:p>
                      <a:endParaRPr lang="es-GT"/>
                    </a:p>
                  </a:txBody>
                  <a:tcPr/>
                </a:tc>
                <a:tc>
                  <a:txBody>
                    <a:bodyPr/>
                    <a:lstStyle/>
                    <a:p>
                      <a:pPr algn="l" fontAlgn="ctr"/>
                      <a:r>
                        <a:rPr lang="es-GT" sz="1000" b="0" i="0" u="none" strike="noStrike" dirty="0">
                          <a:solidFill>
                            <a:srgbClr val="000000"/>
                          </a:solidFill>
                          <a:latin typeface="Arial"/>
                        </a:rPr>
                        <a:t>Fortalecimiento del Rol de Rectoría del MSPAS, </a:t>
                      </a:r>
                      <a:r>
                        <a:rPr lang="es-GT" sz="1000" b="0" i="0" u="none" strike="noStrike" dirty="0">
                          <a:solidFill>
                            <a:srgbClr val="00B050"/>
                          </a:solidFill>
                          <a:latin typeface="Arial"/>
                        </a:rPr>
                        <a:t>del MARN y de las competencias municipales</a:t>
                      </a:r>
                      <a:r>
                        <a:rPr lang="es-GT" sz="1000" b="0" i="0" u="none" strike="noStrike" dirty="0">
                          <a:solidFill>
                            <a:srgbClr val="000000"/>
                          </a:solidFill>
                          <a:latin typeface="Arial"/>
                        </a:rPr>
                        <a:t> en el sector de Agua Potable y Saneamiento</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a:solidFill>
                            <a:srgbClr val="000000"/>
                          </a:solidFill>
                          <a:latin typeface="Arial"/>
                        </a:rPr>
                        <a:t>Política Social </a:t>
                      </a:r>
                      <a:r>
                        <a:rPr lang="es-GT" sz="800" b="0" i="0" u="none" strike="noStrike">
                          <a:solidFill>
                            <a:srgbClr val="00B050"/>
                          </a:solidFill>
                          <a:latin typeface="Arial"/>
                        </a:rPr>
                        <a:t>y Ambiental</a:t>
                      </a:r>
                      <a:endParaRPr lang="es-GT" sz="800" b="0" i="0" u="none" strike="noStrike">
                        <a:solidFill>
                          <a:srgbClr val="000000"/>
                        </a:solidFill>
                        <a:latin typeface="Arial"/>
                      </a:endParaRP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0000"/>
                          </a:solidFill>
                          <a:latin typeface="Arial"/>
                        </a:rPr>
                        <a:t>MSPAS</a:t>
                      </a:r>
                      <a:r>
                        <a:rPr lang="es-GT" sz="800" b="0" i="0" u="none" strike="noStrike" dirty="0">
                          <a:solidFill>
                            <a:srgbClr val="00B050"/>
                          </a:solidFill>
                          <a:latin typeface="Arial"/>
                        </a:rPr>
                        <a:t>, Municipalidades, MARN</a:t>
                      </a:r>
                      <a:endParaRPr lang="es-GT" sz="800" b="0" i="0" u="none" strike="noStrike" dirty="0">
                        <a:solidFill>
                          <a:srgbClr val="000000"/>
                        </a:solidFill>
                        <a:latin typeface="Arial"/>
                      </a:endParaRP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86851">
                <a:tc rowSpan="2">
                  <a:txBody>
                    <a:bodyPr/>
                    <a:lstStyle/>
                    <a:p>
                      <a:pPr algn="ctr" fontAlgn="ctr"/>
                      <a:r>
                        <a:rPr lang="es-GT" sz="1100" b="0" i="0" u="none" strike="noStrike" dirty="0">
                          <a:solidFill>
                            <a:srgbClr val="00B050"/>
                          </a:solidFill>
                          <a:latin typeface="Arial" pitchFamily="34" charset="0"/>
                          <a:cs typeface="Arial" pitchFamily="34" charset="0"/>
                        </a:rPr>
                        <a:t>Gestión integral de residuos y desechos sólidos y líquidos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000" b="0" i="0" u="none" strike="noStrike" dirty="0">
                          <a:solidFill>
                            <a:srgbClr val="00B050"/>
                          </a:solidFill>
                          <a:latin typeface="Arial"/>
                        </a:rPr>
                        <a:t>manejo integral (regional y local) de los desechos y residuos sólidos y líquidos, enfocado a la salud pública y la mitigación al cambio climático.</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a:solidFill>
                            <a:srgbClr val="00B050"/>
                          </a:solidFill>
                          <a:latin typeface="Arial"/>
                        </a:rPr>
                        <a:t>Política Socio Ambiental, Política Nacional de Cambio Climático</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pt-BR" sz="800" b="0" i="0" u="none" strike="noStrike" dirty="0">
                          <a:solidFill>
                            <a:srgbClr val="00B050"/>
                          </a:solidFill>
                          <a:latin typeface="Arial"/>
                        </a:rPr>
                        <a:t>Municipalidades, INFOM, MARN, CODEDEs, MSPAS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513171">
                <a:tc vMerge="1">
                  <a:txBody>
                    <a:bodyPr/>
                    <a:lstStyle/>
                    <a:p>
                      <a:endParaRPr lang="es-GT"/>
                    </a:p>
                  </a:txBody>
                  <a:tcPr/>
                </a:tc>
                <a:tc>
                  <a:txBody>
                    <a:bodyPr/>
                    <a:lstStyle/>
                    <a:p>
                      <a:pPr algn="l" fontAlgn="ctr"/>
                      <a:r>
                        <a:rPr lang="es-GT" sz="1000" b="0" i="0" u="none" strike="noStrike" dirty="0">
                          <a:solidFill>
                            <a:srgbClr val="00B050"/>
                          </a:solidFill>
                          <a:latin typeface="Arial"/>
                        </a:rPr>
                        <a:t>Promoción de la reducción, la reutilización y el reciclaje de desechos y residuos, así como el compostaje para la producción de gas (</a:t>
                      </a:r>
                      <a:r>
                        <a:rPr lang="es-GT" sz="1000" b="0" i="0" u="none" strike="noStrike" dirty="0" err="1">
                          <a:solidFill>
                            <a:srgbClr val="00B050"/>
                          </a:solidFill>
                          <a:latin typeface="Arial"/>
                        </a:rPr>
                        <a:t>biodigestión</a:t>
                      </a:r>
                      <a:r>
                        <a:rPr lang="es-GT" sz="1000" b="0" i="0" u="none" strike="noStrike" dirty="0">
                          <a:solidFill>
                            <a:srgbClr val="00B050"/>
                          </a:solidFill>
                          <a:latin typeface="Arial"/>
                        </a:rPr>
                        <a:t>) y desarrollo de abono orgánico.</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800" b="0" i="0" u="none" strike="noStrike">
                          <a:solidFill>
                            <a:srgbClr val="00B050"/>
                          </a:solidFill>
                          <a:latin typeface="Arial"/>
                        </a:rPr>
                        <a:t>Política Socio Ambiental, Política Nacional de Cambio Climático</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800" b="0" i="0" u="none" strike="noStrike" dirty="0">
                          <a:solidFill>
                            <a:srgbClr val="00B050"/>
                          </a:solidFill>
                          <a:latin typeface="Arial"/>
                        </a:rPr>
                        <a:t>MEM (Ley de Incentivos a la Energía Renovable)</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0079">
                <a:tc>
                  <a:txBody>
                    <a:bodyPr/>
                    <a:lstStyle/>
                    <a:p>
                      <a:pPr algn="l" fontAlgn="ctr"/>
                      <a:r>
                        <a:rPr lang="es-GT" sz="500" b="0" i="0" u="none" strike="noStrike">
                          <a:solidFill>
                            <a:srgbClr val="000000"/>
                          </a:solidFill>
                          <a:latin typeface="Arial"/>
                        </a:rPr>
                        <a:t> </a:t>
                      </a:r>
                    </a:p>
                  </a:txBody>
                  <a:tcPr marL="5030" marR="5030" marT="503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500" b="0" i="0" u="none" strike="noStrike" dirty="0">
                          <a:solidFill>
                            <a:srgbClr val="000000"/>
                          </a:solidFill>
                          <a:latin typeface="Arial"/>
                        </a:rPr>
                        <a:t> </a:t>
                      </a:r>
                    </a:p>
                  </a:txBody>
                  <a:tcPr marL="5030" marR="5030" marT="503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500" b="0" i="0" u="none" strike="noStrike" dirty="0">
                          <a:solidFill>
                            <a:srgbClr val="000000"/>
                          </a:solidFill>
                          <a:latin typeface="Arial"/>
                        </a:rPr>
                        <a:t> </a:t>
                      </a:r>
                    </a:p>
                  </a:txBody>
                  <a:tcPr marL="5030" marR="5030" marT="503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GT" sz="500" b="0" i="0" u="none" strike="noStrike" dirty="0">
                          <a:solidFill>
                            <a:srgbClr val="000000"/>
                          </a:solidFill>
                          <a:latin typeface="Arial"/>
                        </a:rPr>
                        <a:t> </a:t>
                      </a:r>
                    </a:p>
                  </a:txBody>
                  <a:tcPr marL="5030" marR="5030" marT="503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0533">
                <a:tc gridSpan="4">
                  <a:txBody>
                    <a:bodyPr/>
                    <a:lstStyle/>
                    <a:p>
                      <a:pPr algn="l" fontAlgn="ctr"/>
                      <a:r>
                        <a:rPr lang="es-GT" sz="1600" b="1" i="0" u="sng" strike="noStrike" dirty="0">
                          <a:solidFill>
                            <a:srgbClr val="FFFFFF"/>
                          </a:solidFill>
                          <a:latin typeface="Arial"/>
                        </a:rPr>
                        <a:t>Intervenciones Esenciales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205268">
                <a:tc gridSpan="4">
                  <a:txBody>
                    <a:bodyPr/>
                    <a:lstStyle/>
                    <a:p>
                      <a:pPr algn="l" fontAlgn="ctr"/>
                      <a:r>
                        <a:rPr lang="es-GT" sz="1100" b="1" i="0" u="none" strike="noStrike" dirty="0">
                          <a:solidFill>
                            <a:srgbClr val="000000"/>
                          </a:solidFill>
                          <a:latin typeface="Arial"/>
                        </a:rPr>
                        <a:t>Garantizar la oferta de servicios de salud en el primer nivel de atención, a poblaciones menores de 500 habitantes.</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181583">
                <a:tc gridSpan="4">
                  <a:txBody>
                    <a:bodyPr/>
                    <a:lstStyle/>
                    <a:p>
                      <a:pPr algn="l" fontAlgn="ctr"/>
                      <a:r>
                        <a:rPr lang="es-GT" sz="1100" b="1" i="0" u="none" strike="noStrike" dirty="0">
                          <a:solidFill>
                            <a:srgbClr val="00B050"/>
                          </a:solidFill>
                          <a:latin typeface="Arial"/>
                        </a:rPr>
                        <a:t>Garantizar la gestión integral de los recursos hídricos para el acceso y uso sostenible por parte del sujeto priorizado.</a:t>
                      </a:r>
                    </a:p>
                  </a:txBody>
                  <a:tcPr marL="5030" marR="5030" marT="50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bl>
          </a:graphicData>
        </a:graphic>
      </p:graphicFrame>
      <p:sp>
        <p:nvSpPr>
          <p:cNvPr id="3" name="2 Flecha izquierda">
            <a:hlinkClick r:id="rId2" action="ppaction://hlinksldjump"/>
          </p:cNvPr>
          <p:cNvSpPr/>
          <p:nvPr/>
        </p:nvSpPr>
        <p:spPr>
          <a:xfrm>
            <a:off x="7884368" y="6021288"/>
            <a:ext cx="1224136" cy="8367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600" dirty="0" smtClean="0">
                <a:hlinkClick r:id="rId2" action="ppaction://hlinksldjump"/>
              </a:rPr>
              <a:t>regresar</a:t>
            </a:r>
            <a:endParaRPr lang="es-GT"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79512" y="188640"/>
          <a:ext cx="8568953" cy="6335715"/>
        </p:xfrm>
        <a:graphic>
          <a:graphicData uri="http://schemas.openxmlformats.org/drawingml/2006/table">
            <a:tbl>
              <a:tblPr/>
              <a:tblGrid>
                <a:gridCol w="2160240"/>
                <a:gridCol w="4154222"/>
                <a:gridCol w="1269037"/>
                <a:gridCol w="985454"/>
              </a:tblGrid>
              <a:tr h="234488">
                <a:tc gridSpan="4">
                  <a:txBody>
                    <a:bodyPr/>
                    <a:lstStyle/>
                    <a:p>
                      <a:pPr algn="just" fontAlgn="ctr"/>
                      <a:r>
                        <a:rPr lang="es-GT" sz="1800" b="1" i="0" u="sng" strike="noStrike" dirty="0">
                          <a:solidFill>
                            <a:srgbClr val="FFFFFF"/>
                          </a:solidFill>
                          <a:latin typeface="Arial"/>
                        </a:rPr>
                        <a:t>Línea estratégica 3</a:t>
                      </a:r>
                      <a:r>
                        <a:rPr lang="es-GT" sz="2000" b="1" i="0" u="none" strike="noStrike" dirty="0">
                          <a:solidFill>
                            <a:srgbClr val="FFFFFF"/>
                          </a:solidFill>
                          <a:latin typeface="Arial"/>
                        </a:rPr>
                        <a:t>:  "</a:t>
                      </a:r>
                      <a:r>
                        <a:rPr lang="es-GT" sz="2000" b="1" i="1" u="none" strike="noStrike" dirty="0">
                          <a:solidFill>
                            <a:srgbClr val="FFFFFF"/>
                          </a:solidFill>
                          <a:latin typeface="Arial"/>
                        </a:rPr>
                        <a:t>Camino de la Inclusión Social" </a:t>
                      </a:r>
                      <a:endParaRPr lang="es-GT" sz="1800" b="1" i="0" u="sng" strike="noStrike" dirty="0">
                        <a:solidFill>
                          <a:srgbClr val="FFFFFF"/>
                        </a:solidFill>
                        <a:latin typeface="Arial"/>
                      </a:endParaRP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586219">
                <a:tc gridSpan="4">
                  <a:txBody>
                    <a:bodyPr/>
                    <a:lstStyle/>
                    <a:p>
                      <a:pPr algn="just" fontAlgn="ctr"/>
                      <a:r>
                        <a:rPr lang="es-GT" sz="1200" b="1" i="0" u="sng" strike="noStrike" dirty="0">
                          <a:solidFill>
                            <a:srgbClr val="000000"/>
                          </a:solidFill>
                          <a:latin typeface="Arial"/>
                        </a:rPr>
                        <a:t>Objetivo:</a:t>
                      </a:r>
                      <a:r>
                        <a:rPr lang="es-GT" sz="1200" b="1" i="0" u="none" strike="noStrike" dirty="0">
                          <a:solidFill>
                            <a:srgbClr val="000000"/>
                          </a:solidFill>
                          <a:latin typeface="Arial"/>
                        </a:rPr>
                        <a:t>  Aumentar el acceso y uso de la población indígena y campesina a los servicios públicos básicos, especialmente de salud, educación y asistencia social, </a:t>
                      </a:r>
                      <a:r>
                        <a:rPr lang="es-GT" sz="1200" b="1" i="0" u="none" strike="noStrike" dirty="0">
                          <a:solidFill>
                            <a:srgbClr val="00B050"/>
                          </a:solidFill>
                          <a:latin typeface="Arial"/>
                        </a:rPr>
                        <a:t>garantizando el manejo integrado de los recursos naturales para la sostenibilidad de dichos servicios.</a:t>
                      </a:r>
                      <a:endParaRPr lang="es-GT" sz="1200" b="1" i="0" u="none" strike="noStrike" dirty="0">
                        <a:solidFill>
                          <a:srgbClr val="000000"/>
                        </a:solidFill>
                        <a:latin typeface="Arial"/>
                      </a:endParaRP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427103">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Política sectorial correspondiente</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Institución Responsable </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42862">
                <a:tc gridSpan="4">
                  <a:txBody>
                    <a:bodyPr/>
                    <a:lstStyle/>
                    <a:p>
                      <a:pPr algn="l" fontAlgn="ctr"/>
                      <a:r>
                        <a:rPr lang="es-GT" sz="1800" b="1" i="0" u="none" strike="noStrike" dirty="0">
                          <a:solidFill>
                            <a:srgbClr val="000000"/>
                          </a:solidFill>
                          <a:latin typeface="Arial"/>
                        </a:rPr>
                        <a:t>Educación</a:t>
                      </a:r>
                    </a:p>
                  </a:txBody>
                  <a:tcPr marL="5369" marR="5369" marT="5369"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167491">
                <a:tc rowSpan="2">
                  <a:txBody>
                    <a:bodyPr/>
                    <a:lstStyle/>
                    <a:p>
                      <a:pPr algn="l" fontAlgn="ctr"/>
                      <a:r>
                        <a:rPr lang="es-GT" sz="1050" b="0" i="0" u="none" strike="noStrike" dirty="0">
                          <a:solidFill>
                            <a:srgbClr val="000000"/>
                          </a:solidFill>
                          <a:latin typeface="Arial"/>
                        </a:rPr>
                        <a:t>Implementar la educación bilingüe intercultural como un modelo integral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050" b="0" i="0" u="none" strike="noStrike" dirty="0">
                          <a:solidFill>
                            <a:srgbClr val="000000"/>
                          </a:solidFill>
                          <a:latin typeface="Arial"/>
                        </a:rPr>
                        <a:t>Servicios de Educación Bilingüe</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500" b="0" i="0" u="none" strike="noStrike" dirty="0">
                          <a:solidFill>
                            <a:srgbClr val="000000"/>
                          </a:solidFill>
                          <a:latin typeface="Arial"/>
                        </a:rPr>
                        <a:t>MINEDUC</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67491">
                <a:tc vMerge="1">
                  <a:txBody>
                    <a:bodyPr/>
                    <a:lstStyle/>
                    <a:p>
                      <a:endParaRPr lang="es-GT"/>
                    </a:p>
                  </a:txBody>
                  <a:tcPr/>
                </a:tc>
                <a:tc>
                  <a:txBody>
                    <a:bodyPr/>
                    <a:lstStyle/>
                    <a:p>
                      <a:pPr algn="l" fontAlgn="ctr"/>
                      <a:r>
                        <a:rPr lang="es-GT" sz="1050" b="0" i="0" u="none" strike="noStrike">
                          <a:solidFill>
                            <a:srgbClr val="000000"/>
                          </a:solidFill>
                          <a:latin typeface="Arial"/>
                        </a:rPr>
                        <a:t>Implementación del CNB y la concreción por pueblos</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500" b="0" i="0" u="none" strike="noStrike" dirty="0">
                          <a:solidFill>
                            <a:srgbClr val="000000"/>
                          </a:solidFill>
                          <a:latin typeface="Arial"/>
                        </a:rPr>
                        <a:t>MINEDUC</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67491">
                <a:tc rowSpan="5">
                  <a:txBody>
                    <a:bodyPr/>
                    <a:lstStyle/>
                    <a:p>
                      <a:pPr algn="l" fontAlgn="ctr"/>
                      <a:r>
                        <a:rPr lang="es-GT" sz="1050" b="0" i="0" u="none" strike="noStrike" dirty="0">
                          <a:solidFill>
                            <a:srgbClr val="000000"/>
                          </a:solidFill>
                          <a:latin typeface="Arial"/>
                        </a:rPr>
                        <a:t>Responder a las necesidades de cobertura y calidad</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050" b="0" i="0" u="none" strike="noStrike" dirty="0">
                          <a:solidFill>
                            <a:srgbClr val="000000"/>
                          </a:solidFill>
                          <a:latin typeface="Arial"/>
                        </a:rPr>
                        <a:t>Servicios de Educación Monolingüe</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500" b="0" i="0" u="none" strike="noStrike" dirty="0">
                          <a:solidFill>
                            <a:srgbClr val="000000"/>
                          </a:solidFill>
                          <a:latin typeface="Arial"/>
                        </a:rPr>
                        <a:t>MINEDUC</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67491">
                <a:tc vMerge="1">
                  <a:txBody>
                    <a:bodyPr/>
                    <a:lstStyle/>
                    <a:p>
                      <a:endParaRPr lang="es-GT"/>
                    </a:p>
                  </a:txBody>
                  <a:tcPr/>
                </a:tc>
                <a:tc>
                  <a:txBody>
                    <a:bodyPr/>
                    <a:lstStyle/>
                    <a:p>
                      <a:pPr algn="l" fontAlgn="ctr"/>
                      <a:r>
                        <a:rPr lang="es-GT" sz="1050" b="0" i="0" u="none" strike="noStrike" dirty="0">
                          <a:solidFill>
                            <a:srgbClr val="000000"/>
                          </a:solidFill>
                          <a:latin typeface="Arial"/>
                        </a:rPr>
                        <a:t>Programa de </a:t>
                      </a:r>
                      <a:r>
                        <a:rPr lang="es-GT" sz="1050" b="0" i="0" u="none" strike="noStrike" dirty="0" err="1">
                          <a:solidFill>
                            <a:srgbClr val="000000"/>
                          </a:solidFill>
                          <a:latin typeface="Arial"/>
                        </a:rPr>
                        <a:t>Útilies</a:t>
                      </a:r>
                      <a:r>
                        <a:rPr lang="es-GT" sz="1050" b="0" i="0" u="none" strike="noStrike" dirty="0">
                          <a:solidFill>
                            <a:srgbClr val="000000"/>
                          </a:solidFill>
                          <a:latin typeface="Arial"/>
                        </a:rPr>
                        <a:t> Escolares</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500" b="0" i="0" u="none" strike="noStrike" dirty="0">
                          <a:solidFill>
                            <a:srgbClr val="000000"/>
                          </a:solidFill>
                          <a:latin typeface="Arial"/>
                        </a:rPr>
                        <a:t>MINEDUC</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67491">
                <a:tc vMerge="1">
                  <a:txBody>
                    <a:bodyPr/>
                    <a:lstStyle/>
                    <a:p>
                      <a:endParaRPr lang="es-GT"/>
                    </a:p>
                  </a:txBody>
                  <a:tcPr/>
                </a:tc>
                <a:tc>
                  <a:txBody>
                    <a:bodyPr/>
                    <a:lstStyle/>
                    <a:p>
                      <a:pPr algn="l" fontAlgn="ctr"/>
                      <a:r>
                        <a:rPr lang="es-GT" sz="1050" b="0" i="0" u="none" strike="noStrike" dirty="0">
                          <a:solidFill>
                            <a:srgbClr val="000000"/>
                          </a:solidFill>
                          <a:latin typeface="Arial"/>
                        </a:rPr>
                        <a:t>Programa de Gratuidad</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500" b="0" i="0" u="none" strike="noStrike" dirty="0">
                          <a:solidFill>
                            <a:srgbClr val="000000"/>
                          </a:solidFill>
                          <a:latin typeface="Arial"/>
                        </a:rPr>
                        <a:t>MINEDUC</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67491">
                <a:tc vMerge="1">
                  <a:txBody>
                    <a:bodyPr/>
                    <a:lstStyle/>
                    <a:p>
                      <a:endParaRPr lang="es-GT"/>
                    </a:p>
                  </a:txBody>
                  <a:tcPr/>
                </a:tc>
                <a:tc>
                  <a:txBody>
                    <a:bodyPr/>
                    <a:lstStyle/>
                    <a:p>
                      <a:pPr algn="l" rtl="0" fontAlgn="ctr"/>
                      <a:r>
                        <a:rPr lang="es-GT" sz="1050" b="0" i="0" u="none" strike="noStrike">
                          <a:solidFill>
                            <a:srgbClr val="000000"/>
                          </a:solidFill>
                          <a:latin typeface="Arial"/>
                        </a:rPr>
                        <a:t>Programa de Becas</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500" b="0" i="0" u="none" strike="noStrike" dirty="0">
                          <a:solidFill>
                            <a:srgbClr val="000000"/>
                          </a:solidFill>
                          <a:latin typeface="Arial"/>
                        </a:rPr>
                        <a:t>MINEDUC</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76801">
                <a:tc vMerge="1">
                  <a:txBody>
                    <a:bodyPr/>
                    <a:lstStyle/>
                    <a:p>
                      <a:endParaRPr lang="es-GT"/>
                    </a:p>
                  </a:txBody>
                  <a:tcPr/>
                </a:tc>
                <a:tc>
                  <a:txBody>
                    <a:bodyPr/>
                    <a:lstStyle/>
                    <a:p>
                      <a:pPr algn="l" rtl="0" fontAlgn="ctr"/>
                      <a:r>
                        <a:rPr lang="es-GT" sz="1050" b="0" i="0" u="none" strike="noStrike">
                          <a:solidFill>
                            <a:srgbClr val="00B050"/>
                          </a:solidFill>
                          <a:latin typeface="Arial"/>
                        </a:rPr>
                        <a:t>Desarrollo de Educación y Promoción de la participación ciudadana para la conservación, protección y mejoramiento del ambiente, los recursos naturales y cambio climático</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B050"/>
                          </a:solidFill>
                          <a:latin typeface="Arial"/>
                        </a:rPr>
                        <a:t>Políticas: Socio Ambiental, de Cambio Climático, de Diversidad Biológica, Forestal y de Educación</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500" b="0" i="0" u="none" strike="noStrike" dirty="0">
                          <a:solidFill>
                            <a:srgbClr val="00B050"/>
                          </a:solidFill>
                          <a:latin typeface="Arial"/>
                        </a:rPr>
                        <a:t>MINEDUC, MAGA, INAB, CONAP, MARN</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27103">
                <a:tc>
                  <a:txBody>
                    <a:bodyPr/>
                    <a:lstStyle/>
                    <a:p>
                      <a:pPr algn="l" fontAlgn="ctr"/>
                      <a:r>
                        <a:rPr lang="es-GT" sz="1050" b="0" i="0" u="none" strike="noStrike">
                          <a:solidFill>
                            <a:srgbClr val="000000"/>
                          </a:solidFill>
                          <a:latin typeface="Arial"/>
                        </a:rPr>
                        <a:t>Fortalecer el enfoque de destrezas para el trabajo para la educación de jovenes inciando en el ciclo básico</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50" b="0" i="0" u="none" strike="noStrike">
                          <a:solidFill>
                            <a:srgbClr val="000000"/>
                          </a:solidFill>
                          <a:latin typeface="Arial"/>
                        </a:rPr>
                        <a:t>Educación Extraescolar</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500" b="0" i="0" u="none" strike="noStrike" dirty="0">
                          <a:solidFill>
                            <a:srgbClr val="000000"/>
                          </a:solidFill>
                          <a:latin typeface="Arial"/>
                        </a:rPr>
                        <a:t>MINEDUC</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27103">
                <a:tc>
                  <a:txBody>
                    <a:bodyPr/>
                    <a:lstStyle/>
                    <a:p>
                      <a:pPr algn="l" fontAlgn="ctr"/>
                      <a:r>
                        <a:rPr lang="es-GT" sz="1050" b="0" i="0" u="none" strike="noStrike">
                          <a:solidFill>
                            <a:srgbClr val="000000"/>
                          </a:solidFill>
                          <a:latin typeface="Arial"/>
                        </a:rPr>
                        <a:t>Pacto Hambre Cero "</a:t>
                      </a:r>
                      <a:r>
                        <a:rPr lang="es-GT" sz="1050" b="0" i="1" u="none" strike="noStrike">
                          <a:solidFill>
                            <a:srgbClr val="000000"/>
                          </a:solidFill>
                          <a:latin typeface="Arial"/>
                        </a:rPr>
                        <a:t>Estrategia de seguridad alimentaria y Nutricional en la escuela</a:t>
                      </a:r>
                      <a:r>
                        <a:rPr lang="es-GT" sz="1050" b="0" i="0" u="none" strike="noStrike">
                          <a:solidFill>
                            <a:srgbClr val="000000"/>
                          </a:solidFill>
                          <a:latin typeface="Arial"/>
                        </a:rPr>
                        <a:t>"</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50" b="0" i="0" u="none" strike="noStrike">
                          <a:solidFill>
                            <a:srgbClr val="000000"/>
                          </a:solidFill>
                          <a:latin typeface="Arial"/>
                        </a:rPr>
                        <a:t>Programa de Alimentación Escolar</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500" b="0" i="0" u="none" strike="noStrike" dirty="0">
                          <a:solidFill>
                            <a:srgbClr val="000000"/>
                          </a:solidFill>
                          <a:latin typeface="Arial"/>
                        </a:rPr>
                        <a:t>MINEDUC</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93654">
                <a:tc rowSpan="8">
                  <a:txBody>
                    <a:bodyPr/>
                    <a:lstStyle/>
                    <a:p>
                      <a:pPr algn="l" fontAlgn="ctr"/>
                      <a:r>
                        <a:rPr lang="es-GT" sz="1050" b="0" i="0" u="none" strike="noStrike">
                          <a:solidFill>
                            <a:srgbClr val="000000"/>
                          </a:solidFill>
                          <a:latin typeface="Arial"/>
                        </a:rPr>
                        <a:t>Programa de atención a la infraestructura educativa</a:t>
                      </a:r>
                      <a:r>
                        <a:rPr lang="es-GT" sz="1050" b="0" i="0" u="none" strike="noStrike">
                          <a:solidFill>
                            <a:srgbClr val="00B050"/>
                          </a:solidFill>
                          <a:latin typeface="Arial"/>
                        </a:rPr>
                        <a:t>, tomando en cuenta la adaptación al cambio climático (infraestructura menos vulnerable, amigable con el ambiente).</a:t>
                      </a:r>
                      <a:endParaRPr lang="es-GT" sz="1050" b="0" i="0" u="none" strike="noStrike">
                        <a:solidFill>
                          <a:srgbClr val="000000"/>
                        </a:solidFill>
                        <a:latin typeface="Arial"/>
                      </a:endParaRP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50" b="0" i="0" u="none" strike="noStrike">
                          <a:solidFill>
                            <a:srgbClr val="000000"/>
                          </a:solidFill>
                          <a:latin typeface="Arial"/>
                        </a:rPr>
                        <a:t>Construcción, ampliación y mejoramiento escolar preprimaria y primaria</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a:txBody>
                    <a:bodyPr/>
                    <a:lstStyle/>
                    <a:p>
                      <a:pPr algn="ctr" fontAlgn="ctr"/>
                      <a:r>
                        <a:rPr lang="es-GT" sz="500" b="0" i="0" u="none" strike="noStrike" dirty="0">
                          <a:solidFill>
                            <a:srgbClr val="000000"/>
                          </a:solidFill>
                          <a:latin typeface="Arial"/>
                        </a:rPr>
                        <a:t>MINEDUC Y MICIVI</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35265">
                <a:tc vMerge="1">
                  <a:txBody>
                    <a:bodyPr/>
                    <a:lstStyle/>
                    <a:p>
                      <a:endParaRPr lang="es-GT"/>
                    </a:p>
                  </a:txBody>
                  <a:tcPr/>
                </a:tc>
                <a:tc>
                  <a:txBody>
                    <a:bodyPr/>
                    <a:lstStyle/>
                    <a:p>
                      <a:pPr algn="l" rtl="0" fontAlgn="ctr"/>
                      <a:r>
                        <a:rPr lang="es-GT" sz="1050" b="0" i="0" u="none" strike="noStrike">
                          <a:solidFill>
                            <a:srgbClr val="000000"/>
                          </a:solidFill>
                          <a:latin typeface="Arial"/>
                        </a:rPr>
                        <a:t>Remozamiento y mantenimiento escolar preprimaria y primaria</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r>
              <a:tr h="185900">
                <a:tc vMerge="1">
                  <a:txBody>
                    <a:bodyPr/>
                    <a:lstStyle/>
                    <a:p>
                      <a:endParaRPr lang="es-GT"/>
                    </a:p>
                  </a:txBody>
                  <a:tcPr/>
                </a:tc>
                <a:tc>
                  <a:txBody>
                    <a:bodyPr/>
                    <a:lstStyle/>
                    <a:p>
                      <a:pPr algn="l" fontAlgn="ctr"/>
                      <a:r>
                        <a:rPr lang="es-GT" sz="1050" b="0" i="0" u="none" strike="noStrike">
                          <a:solidFill>
                            <a:srgbClr val="000000"/>
                          </a:solidFill>
                          <a:latin typeface="Arial"/>
                        </a:rPr>
                        <a:t>Ampliación, construcción y mejoramiento de escuelas e institutos.</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6">
                  <a:txBody>
                    <a:bodyPr/>
                    <a:lstStyle/>
                    <a:p>
                      <a:pPr algn="ctr" fontAlgn="ctr"/>
                      <a:r>
                        <a:rPr lang="es-GT" sz="500" b="0" i="0" u="none" strike="noStrike" dirty="0">
                          <a:solidFill>
                            <a:srgbClr val="000000"/>
                          </a:solidFill>
                          <a:latin typeface="Arial"/>
                        </a:rPr>
                        <a:t>CODEDES</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67491">
                <a:tc vMerge="1">
                  <a:txBody>
                    <a:bodyPr/>
                    <a:lstStyle/>
                    <a:p>
                      <a:endParaRPr lang="es-GT"/>
                    </a:p>
                  </a:txBody>
                  <a:tcPr/>
                </a:tc>
                <a:tc>
                  <a:txBody>
                    <a:bodyPr/>
                    <a:lstStyle/>
                    <a:p>
                      <a:pPr algn="l" fontAlgn="ctr"/>
                      <a:r>
                        <a:rPr lang="es-GT" sz="1050" b="0" i="0" u="none" strike="noStrike">
                          <a:solidFill>
                            <a:srgbClr val="000000"/>
                          </a:solidFill>
                          <a:latin typeface="Arial"/>
                        </a:rPr>
                        <a:t>Construcción de edificios para la educación superior</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r>
              <a:tr h="192549">
                <a:tc vMerge="1">
                  <a:txBody>
                    <a:bodyPr/>
                    <a:lstStyle/>
                    <a:p>
                      <a:endParaRPr lang="es-GT"/>
                    </a:p>
                  </a:txBody>
                  <a:tcPr/>
                </a:tc>
                <a:tc>
                  <a:txBody>
                    <a:bodyPr/>
                    <a:lstStyle/>
                    <a:p>
                      <a:pPr algn="l" fontAlgn="ctr"/>
                      <a:r>
                        <a:rPr lang="es-GT" sz="1050" b="0" i="0" u="none" strike="noStrike">
                          <a:solidFill>
                            <a:srgbClr val="000000"/>
                          </a:solidFill>
                          <a:latin typeface="Arial"/>
                        </a:rPr>
                        <a:t>Mejoramiento y construcción de canchas y centros polideportivos.</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r>
              <a:tr h="167491">
                <a:tc vMerge="1">
                  <a:txBody>
                    <a:bodyPr/>
                    <a:lstStyle/>
                    <a:p>
                      <a:endParaRPr lang="es-GT"/>
                    </a:p>
                  </a:txBody>
                  <a:tcPr/>
                </a:tc>
                <a:tc>
                  <a:txBody>
                    <a:bodyPr/>
                    <a:lstStyle/>
                    <a:p>
                      <a:pPr algn="l" fontAlgn="ctr"/>
                      <a:r>
                        <a:rPr lang="es-GT" sz="1050" b="0" i="0" u="none" strike="noStrike">
                          <a:solidFill>
                            <a:srgbClr val="000000"/>
                          </a:solidFill>
                          <a:latin typeface="Arial"/>
                        </a:rPr>
                        <a:t>Construcción de Centros de Capacitación y Productividad</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r>
              <a:tr h="167491">
                <a:tc vMerge="1">
                  <a:txBody>
                    <a:bodyPr/>
                    <a:lstStyle/>
                    <a:p>
                      <a:endParaRPr lang="es-GT"/>
                    </a:p>
                  </a:txBody>
                  <a:tcPr/>
                </a:tc>
                <a:tc>
                  <a:txBody>
                    <a:bodyPr/>
                    <a:lstStyle/>
                    <a:p>
                      <a:pPr algn="l" fontAlgn="ctr"/>
                      <a:r>
                        <a:rPr lang="es-GT" sz="1050" b="0" i="0" u="none" strike="noStrike">
                          <a:solidFill>
                            <a:srgbClr val="000000"/>
                          </a:solidFill>
                          <a:latin typeface="Arial"/>
                        </a:rPr>
                        <a:t>Impresión de textos en idiomas mayas</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r>
              <a:tr h="167491">
                <a:tc vMerge="1">
                  <a:txBody>
                    <a:bodyPr/>
                    <a:lstStyle/>
                    <a:p>
                      <a:endParaRPr lang="es-GT"/>
                    </a:p>
                  </a:txBody>
                  <a:tcPr/>
                </a:tc>
                <a:tc>
                  <a:txBody>
                    <a:bodyPr/>
                    <a:lstStyle/>
                    <a:p>
                      <a:pPr algn="l" fontAlgn="ctr"/>
                      <a:r>
                        <a:rPr lang="es-GT" sz="1050" b="0" i="0" u="none" strike="noStrike" dirty="0">
                          <a:solidFill>
                            <a:srgbClr val="000000"/>
                          </a:solidFill>
                          <a:latin typeface="Arial"/>
                        </a:rPr>
                        <a:t>Implementación de laboratorios de computación. </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500" b="0" i="0" u="none" strike="noStrike" dirty="0">
                          <a:solidFill>
                            <a:srgbClr val="000000"/>
                          </a:solidFill>
                          <a:latin typeface="Arial"/>
                        </a:rPr>
                        <a:t>Política Social</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r>
              <a:tr h="73591">
                <a:tc>
                  <a:txBody>
                    <a:bodyPr/>
                    <a:lstStyle/>
                    <a:p>
                      <a:pPr algn="l" fontAlgn="ctr"/>
                      <a:r>
                        <a:rPr lang="es-GT" sz="500" b="0" i="0" u="none" strike="noStrike">
                          <a:solidFill>
                            <a:srgbClr val="000000"/>
                          </a:solidFill>
                          <a:latin typeface="Arial"/>
                        </a:rPr>
                        <a:t> </a:t>
                      </a:r>
                    </a:p>
                  </a:txBody>
                  <a:tcPr marL="5369" marR="5369" marT="536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500" b="0" i="0" u="none" strike="noStrike">
                          <a:solidFill>
                            <a:srgbClr val="000000"/>
                          </a:solidFill>
                          <a:latin typeface="Arial"/>
                        </a:rPr>
                        <a:t> </a:t>
                      </a:r>
                    </a:p>
                  </a:txBody>
                  <a:tcPr marL="5369" marR="5369" marT="536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500" b="0" i="0" u="none" strike="noStrike">
                          <a:solidFill>
                            <a:srgbClr val="000000"/>
                          </a:solidFill>
                          <a:latin typeface="Arial"/>
                        </a:rPr>
                        <a:t> </a:t>
                      </a:r>
                    </a:p>
                  </a:txBody>
                  <a:tcPr marL="5369" marR="5369" marT="536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GT" sz="500" b="0" i="0" u="none" strike="noStrike" dirty="0">
                          <a:solidFill>
                            <a:srgbClr val="000000"/>
                          </a:solidFill>
                          <a:latin typeface="Arial"/>
                        </a:rPr>
                        <a:t> </a:t>
                      </a:r>
                    </a:p>
                  </a:txBody>
                  <a:tcPr marL="5369" marR="5369" marT="536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6360">
                <a:tc gridSpan="4">
                  <a:txBody>
                    <a:bodyPr/>
                    <a:lstStyle/>
                    <a:p>
                      <a:pPr algn="l" fontAlgn="ctr"/>
                      <a:r>
                        <a:rPr lang="es-GT" sz="1600" b="1" i="0" u="sng" strike="noStrike" dirty="0">
                          <a:solidFill>
                            <a:srgbClr val="FFFFFF"/>
                          </a:solidFill>
                          <a:latin typeface="Arial"/>
                        </a:rPr>
                        <a:t>Intervención </a:t>
                      </a:r>
                      <a:r>
                        <a:rPr lang="es-GT" sz="1600" b="1" i="0" u="sng" strike="noStrike" dirty="0" smtClean="0">
                          <a:solidFill>
                            <a:srgbClr val="FFFFFF"/>
                          </a:solidFill>
                          <a:latin typeface="Arial"/>
                        </a:rPr>
                        <a:t>Esencial</a:t>
                      </a:r>
                      <a:endParaRPr lang="es-GT" sz="1600" b="1" i="0" u="sng" strike="noStrike" dirty="0">
                        <a:solidFill>
                          <a:srgbClr val="FFFFFF"/>
                        </a:solidFill>
                        <a:latin typeface="Arial"/>
                      </a:endParaRP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167491">
                <a:tc gridSpan="4">
                  <a:txBody>
                    <a:bodyPr/>
                    <a:lstStyle/>
                    <a:p>
                      <a:pPr algn="l" fontAlgn="ctr"/>
                      <a:r>
                        <a:rPr lang="es-GT" sz="1200" b="1" i="0" u="none" strike="noStrike" dirty="0">
                          <a:solidFill>
                            <a:srgbClr val="000000"/>
                          </a:solidFill>
                          <a:latin typeface="Arial"/>
                        </a:rPr>
                        <a:t>Elevar la cobertura del nivel secundario, para superar la brecha existente desde el nivel primario.</a:t>
                      </a:r>
                    </a:p>
                  </a:txBody>
                  <a:tcPr marL="5369" marR="5369" marT="5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bl>
          </a:graphicData>
        </a:graphic>
      </p:graphicFrame>
      <p:sp>
        <p:nvSpPr>
          <p:cNvPr id="3" name="2 Flecha izquierda">
            <a:hlinkClick r:id="rId2" action="ppaction://hlinksldjump"/>
          </p:cNvPr>
          <p:cNvSpPr/>
          <p:nvPr/>
        </p:nvSpPr>
        <p:spPr>
          <a:xfrm>
            <a:off x="7668344" y="6021288"/>
            <a:ext cx="1440160" cy="764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2" action="ppaction://hlinksldjump"/>
              </a:rPr>
              <a:t>regresar</a:t>
            </a:r>
            <a:endParaRPr lang="es-GT"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323528" y="548680"/>
          <a:ext cx="7704856" cy="5447717"/>
        </p:xfrm>
        <a:graphic>
          <a:graphicData uri="http://schemas.openxmlformats.org/drawingml/2006/table">
            <a:tbl>
              <a:tblPr/>
              <a:tblGrid>
                <a:gridCol w="2088232"/>
                <a:gridCol w="3161570"/>
                <a:gridCol w="1381933"/>
                <a:gridCol w="1073121"/>
              </a:tblGrid>
              <a:tr h="470699">
                <a:tc gridSpan="4">
                  <a:txBody>
                    <a:bodyPr/>
                    <a:lstStyle/>
                    <a:p>
                      <a:pPr algn="just" fontAlgn="ctr"/>
                      <a:r>
                        <a:rPr lang="es-GT" sz="1800" b="1" i="0" u="sng" strike="noStrike" dirty="0">
                          <a:solidFill>
                            <a:srgbClr val="FFFFFF"/>
                          </a:solidFill>
                          <a:latin typeface="Arial"/>
                        </a:rPr>
                        <a:t>Línea estratégica 3</a:t>
                      </a:r>
                      <a:r>
                        <a:rPr lang="es-GT" sz="2000" b="1" i="0" u="none" strike="noStrike" dirty="0">
                          <a:solidFill>
                            <a:srgbClr val="FFFFFF"/>
                          </a:solidFill>
                          <a:latin typeface="Arial"/>
                        </a:rPr>
                        <a:t>:  "</a:t>
                      </a:r>
                      <a:r>
                        <a:rPr lang="es-GT" sz="2000" b="1" i="1" u="none" strike="noStrike" dirty="0">
                          <a:solidFill>
                            <a:srgbClr val="FFFFFF"/>
                          </a:solidFill>
                          <a:latin typeface="Arial"/>
                        </a:rPr>
                        <a:t>Camino de la Inclusión Social" </a:t>
                      </a:r>
                      <a:endParaRPr lang="es-GT" sz="1800" b="1" i="0" u="sng" strike="noStrike" dirty="0">
                        <a:solidFill>
                          <a:srgbClr val="FFFFFF"/>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825445">
                <a:tc gridSpan="4">
                  <a:txBody>
                    <a:bodyPr/>
                    <a:lstStyle/>
                    <a:p>
                      <a:pPr algn="just" fontAlgn="ctr"/>
                      <a:r>
                        <a:rPr lang="es-GT" sz="1200" b="1" i="0" u="sng" strike="noStrike" dirty="0">
                          <a:solidFill>
                            <a:srgbClr val="000000"/>
                          </a:solidFill>
                          <a:latin typeface="Arial"/>
                        </a:rPr>
                        <a:t>Objetivo: </a:t>
                      </a:r>
                      <a:r>
                        <a:rPr lang="es-GT" sz="1200" b="1" i="0" u="none" strike="noStrike" dirty="0">
                          <a:solidFill>
                            <a:srgbClr val="000000"/>
                          </a:solidFill>
                          <a:latin typeface="Arial"/>
                        </a:rPr>
                        <a:t> Aumentar el acceso y uso de la población indígena y campesina a los servicios públicos básicos, especialmente de salud, educación y asistencia social,</a:t>
                      </a:r>
                      <a:r>
                        <a:rPr lang="es-GT" sz="1200" b="1" i="0" u="none" strike="noStrike" dirty="0">
                          <a:solidFill>
                            <a:srgbClr val="00B050"/>
                          </a:solidFill>
                          <a:latin typeface="Arial"/>
                        </a:rPr>
                        <a:t> garantizando el manejo integrado de los recursos naturales para la sostenibilidad de dichos servicios.</a:t>
                      </a:r>
                      <a:endParaRPr lang="es-GT" sz="1200" b="1"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857347">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Política sectorial correspondiente</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Institución Responsable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504322">
                <a:tc gridSpan="4">
                  <a:txBody>
                    <a:bodyPr/>
                    <a:lstStyle/>
                    <a:p>
                      <a:pPr algn="l" fontAlgn="ctr"/>
                      <a:r>
                        <a:rPr lang="es-GT" sz="1800" b="1" i="0" u="none" strike="noStrike" dirty="0">
                          <a:solidFill>
                            <a:srgbClr val="000000"/>
                          </a:solidFill>
                          <a:latin typeface="Arial"/>
                        </a:rPr>
                        <a:t>Asistencia y promoción social (programas de protección social)</a:t>
                      </a:r>
                    </a:p>
                  </a:txBody>
                  <a:tcPr marL="6112" marR="6112" marT="611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571564">
                <a:tc>
                  <a:txBody>
                    <a:bodyPr/>
                    <a:lstStyle/>
                    <a:p>
                      <a:pPr algn="l" rtl="0" fontAlgn="ctr"/>
                      <a:r>
                        <a:rPr lang="es-GT" sz="1200" b="0" i="0" u="none" strike="noStrike">
                          <a:solidFill>
                            <a:srgbClr val="000000"/>
                          </a:solidFill>
                          <a:latin typeface="Arial"/>
                        </a:rPr>
                        <a:t>Dar asistencia alimentaria, para garantizar el derecho a la vida.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GT" sz="1200" b="0" i="0" u="none" strike="noStrike" dirty="0">
                          <a:solidFill>
                            <a:srgbClr val="000000"/>
                          </a:solidFill>
                          <a:latin typeface="Arial"/>
                        </a:rPr>
                        <a:t>Dotación temporal de alimentos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ctr"/>
                      <a:r>
                        <a:rPr lang="es-GT" sz="1100" b="0" i="0" u="none" strike="noStrike">
                          <a:solidFill>
                            <a:srgbClr val="000000"/>
                          </a:solidFill>
                          <a:latin typeface="Arial"/>
                        </a:rPr>
                        <a:t>Política Social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GT" sz="1100" b="0" i="0" u="none" strike="noStrike">
                          <a:solidFill>
                            <a:srgbClr val="000000"/>
                          </a:solidFill>
                          <a:latin typeface="Arial"/>
                        </a:rPr>
                        <a:t>MAGA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564">
                <a:tc>
                  <a:txBody>
                    <a:bodyPr/>
                    <a:lstStyle/>
                    <a:p>
                      <a:pPr algn="l" fontAlgn="ctr"/>
                      <a:r>
                        <a:rPr lang="es-GT" sz="1200" b="0" i="0" u="none" strike="noStrike">
                          <a:solidFill>
                            <a:srgbClr val="000000"/>
                          </a:solidFill>
                          <a:latin typeface="Arial"/>
                        </a:rPr>
                        <a:t>Garantizar un ingreso mínimo a las familias pobres y pobres extremas.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GT" sz="1200" b="0" i="0" u="none" strike="noStrike" dirty="0">
                          <a:solidFill>
                            <a:srgbClr val="000000"/>
                          </a:solidFill>
                          <a:latin typeface="Arial"/>
                        </a:rPr>
                        <a:t>Bono Seguro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GT"/>
                    </a:p>
                  </a:txBody>
                  <a:tcPr/>
                </a:tc>
                <a:tc>
                  <a:txBody>
                    <a:bodyPr/>
                    <a:lstStyle/>
                    <a:p>
                      <a:pPr algn="ctr" fontAlgn="ctr"/>
                      <a:r>
                        <a:rPr lang="es-GT" sz="1100" b="0" i="0" u="none" strike="noStrike" dirty="0">
                          <a:solidFill>
                            <a:srgbClr val="000000"/>
                          </a:solidFill>
                          <a:latin typeface="Arial"/>
                        </a:rPr>
                        <a:t>MIDES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98">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GT" sz="600" b="0" i="0" u="none" strike="noStrike">
                          <a:solidFill>
                            <a:srgbClr val="000000"/>
                          </a:solidFill>
                          <a:latin typeface="Arial"/>
                        </a:rPr>
                        <a:t> </a:t>
                      </a:r>
                    </a:p>
                  </a:txBody>
                  <a:tcPr marL="6112" marR="6112" marT="611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71564">
                <a:tc gridSpan="4">
                  <a:txBody>
                    <a:bodyPr/>
                    <a:lstStyle/>
                    <a:p>
                      <a:pPr algn="l" fontAlgn="ctr"/>
                      <a:r>
                        <a:rPr lang="es-GT" sz="1800" b="1" i="0" u="sng" strike="noStrike" dirty="0">
                          <a:solidFill>
                            <a:srgbClr val="FFFFFF"/>
                          </a:solidFill>
                          <a:latin typeface="Arial"/>
                        </a:rPr>
                        <a:t>Intervención Esencial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806914">
                <a:tc gridSpan="4">
                  <a:txBody>
                    <a:bodyPr/>
                    <a:lstStyle/>
                    <a:p>
                      <a:pPr algn="l" fontAlgn="ctr"/>
                      <a:r>
                        <a:rPr lang="es-GT" sz="1100" b="1" i="0" u="none" strike="noStrike" dirty="0">
                          <a:solidFill>
                            <a:srgbClr val="000000"/>
                          </a:solidFill>
                          <a:latin typeface="Arial"/>
                        </a:rPr>
                        <a:t>Regularizar los desembolsos de las transferencias monetarias condicionadas (seis al año, según cronograma), garantizando el cumplimiento de las corresponsabilidades</a:t>
                      </a:r>
                      <a:r>
                        <a:rPr lang="es-GT" sz="1100" b="1" i="0" u="none" strike="noStrike" dirty="0">
                          <a:solidFill>
                            <a:srgbClr val="00B050"/>
                          </a:solidFill>
                          <a:latin typeface="Arial"/>
                        </a:rPr>
                        <a:t>, agregando la capacitación en </a:t>
                      </a:r>
                      <a:r>
                        <a:rPr lang="es-GT" sz="1100" b="1" i="0" u="none" strike="noStrike" dirty="0" err="1">
                          <a:solidFill>
                            <a:srgbClr val="00B050"/>
                          </a:solidFill>
                          <a:latin typeface="Arial"/>
                        </a:rPr>
                        <a:t>agroforestería</a:t>
                      </a:r>
                      <a:r>
                        <a:rPr lang="es-GT" sz="1100" b="1" i="0" u="none" strike="noStrike" dirty="0">
                          <a:solidFill>
                            <a:srgbClr val="00B050"/>
                          </a:solidFill>
                          <a:latin typeface="Arial"/>
                        </a:rPr>
                        <a:t> y adaptación al cambio climático.</a:t>
                      </a:r>
                      <a:endParaRPr lang="es-GT" sz="1100" b="1"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GT"/>
                    </a:p>
                  </a:txBody>
                  <a:tcPr/>
                </a:tc>
                <a:tc hMerge="1">
                  <a:txBody>
                    <a:bodyPr/>
                    <a:lstStyle/>
                    <a:p>
                      <a:endParaRPr lang="es-GT"/>
                    </a:p>
                  </a:txBody>
                  <a:tcPr/>
                </a:tc>
                <a:tc hMerge="1">
                  <a:txBody>
                    <a:bodyPr/>
                    <a:lstStyle/>
                    <a:p>
                      <a:endParaRPr lang="es-GT"/>
                    </a:p>
                  </a:txBody>
                  <a:tcPr/>
                </a:tc>
              </a:tr>
            </a:tbl>
          </a:graphicData>
        </a:graphic>
      </p:graphicFrame>
      <p:sp>
        <p:nvSpPr>
          <p:cNvPr id="3" name="2 Flecha izquierda">
            <a:hlinkClick r:id="rId2" action="ppaction://hlinksldjump"/>
          </p:cNvPr>
          <p:cNvSpPr/>
          <p:nvPr/>
        </p:nvSpPr>
        <p:spPr>
          <a:xfrm>
            <a:off x="7668344" y="6021288"/>
            <a:ext cx="1440160" cy="764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2" action="ppaction://hlinksldjump"/>
              </a:rPr>
              <a:t>regresar</a:t>
            </a:r>
            <a:endParaRPr lang="es-GT"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79512" y="462086"/>
          <a:ext cx="8568952" cy="6135266"/>
        </p:xfrm>
        <a:graphic>
          <a:graphicData uri="http://schemas.openxmlformats.org/drawingml/2006/table">
            <a:tbl>
              <a:tblPr/>
              <a:tblGrid>
                <a:gridCol w="2664296"/>
                <a:gridCol w="3650166"/>
                <a:gridCol w="1269037"/>
                <a:gridCol w="985453"/>
              </a:tblGrid>
              <a:tr h="637090">
                <a:tc gridSpan="4">
                  <a:txBody>
                    <a:bodyPr/>
                    <a:lstStyle/>
                    <a:p>
                      <a:pPr algn="l" fontAlgn="ctr"/>
                      <a:r>
                        <a:rPr lang="es-GT" sz="1800" b="1" i="0" u="none" strike="noStrike" dirty="0">
                          <a:solidFill>
                            <a:srgbClr val="FFFFFF"/>
                          </a:solidFill>
                          <a:latin typeface="Arial"/>
                        </a:rPr>
                        <a:t>Línea estratégica 4:   </a:t>
                      </a:r>
                      <a:r>
                        <a:rPr lang="es-GT" sz="2000" b="1" i="0" u="none" strike="noStrike" dirty="0">
                          <a:solidFill>
                            <a:srgbClr val="FFFFFF"/>
                          </a:solidFill>
                          <a:latin typeface="Arial"/>
                        </a:rPr>
                        <a:t>"</a:t>
                      </a:r>
                      <a:r>
                        <a:rPr lang="es-GT" sz="2000" b="1" i="1" u="none" strike="noStrike" dirty="0">
                          <a:solidFill>
                            <a:srgbClr val="FFFFFF"/>
                          </a:solidFill>
                          <a:latin typeface="Arial"/>
                        </a:rPr>
                        <a:t>El Camino de los Caminos</a:t>
                      </a:r>
                      <a:r>
                        <a:rPr lang="es-GT" sz="2000" b="1" i="0" u="none" strike="noStrike" dirty="0">
                          <a:solidFill>
                            <a:srgbClr val="FFFFFF"/>
                          </a:solidFill>
                          <a:latin typeface="Arial"/>
                        </a:rPr>
                        <a:t>"</a:t>
                      </a:r>
                      <a:endParaRPr lang="es-GT" sz="1800" b="1" i="0" u="none" strike="noStrike" dirty="0">
                        <a:solidFill>
                          <a:srgbClr val="FFFFFF"/>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803070">
                <a:tc gridSpan="4">
                  <a:txBody>
                    <a:bodyPr/>
                    <a:lstStyle/>
                    <a:p>
                      <a:pPr algn="l" fontAlgn="ctr"/>
                      <a:r>
                        <a:rPr lang="es-GT" sz="1200" b="1" i="0" u="sng" strike="noStrike" dirty="0">
                          <a:solidFill>
                            <a:srgbClr val="000000"/>
                          </a:solidFill>
                          <a:latin typeface="Arial"/>
                        </a:rPr>
                        <a:t>Objetivo</a:t>
                      </a:r>
                      <a:r>
                        <a:rPr lang="es-GT" sz="1200" b="1" i="0" u="none" strike="noStrike" dirty="0">
                          <a:solidFill>
                            <a:srgbClr val="000000"/>
                          </a:solidFill>
                          <a:latin typeface="Arial"/>
                        </a:rPr>
                        <a:t>:  Dotar de infraestructura vial que permita acceso a los servicios y vías de comunicación para el desarrollo económico del sujeto priorizado</a:t>
                      </a:r>
                      <a:r>
                        <a:rPr lang="es-GT" sz="1200" b="1" i="0" u="none" strike="noStrike" dirty="0">
                          <a:solidFill>
                            <a:srgbClr val="00B050"/>
                          </a:solidFill>
                          <a:latin typeface="Arial"/>
                        </a:rPr>
                        <a:t>, implementando criterios ambientales, de paisaje y de salvaguardas en infraestructura rural.</a:t>
                      </a:r>
                      <a:endParaRPr lang="es-GT" sz="1200" b="1"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855042">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Política sectorial correspondiente</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Institución Responsable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637090">
                <a:tc rowSpan="2">
                  <a:txBody>
                    <a:bodyPr/>
                    <a:lstStyle/>
                    <a:p>
                      <a:pPr algn="l" fontAlgn="ctr"/>
                      <a:r>
                        <a:rPr lang="es-GT" sz="1200" b="0" i="0" u="none" strike="noStrike" dirty="0">
                          <a:solidFill>
                            <a:srgbClr val="000000"/>
                          </a:solidFill>
                          <a:latin typeface="Arial"/>
                        </a:rPr>
                        <a:t>Infraestructura clave para la conectividad los territorios priorizados.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200" b="0" i="0" u="none" strike="noStrike">
                          <a:solidFill>
                            <a:srgbClr val="000000"/>
                          </a:solidFill>
                          <a:latin typeface="Arial"/>
                        </a:rPr>
                        <a:t>Construcción y mejoramiento de puentes</a:t>
                      </a:r>
                      <a:r>
                        <a:rPr lang="es-GT" sz="1200" b="0" i="0" u="none" strike="noStrike">
                          <a:solidFill>
                            <a:srgbClr val="00B050"/>
                          </a:solidFill>
                          <a:latin typeface="Arial"/>
                        </a:rPr>
                        <a:t> adaptados al Cambio Climático</a:t>
                      </a:r>
                      <a:r>
                        <a:rPr lang="es-GT" sz="1200" b="0" i="0" u="none" strike="noStrike">
                          <a:solidFill>
                            <a:srgbClr val="000000"/>
                          </a:solidFill>
                          <a:latin typeface="Arial"/>
                        </a:rPr>
                        <a:t>.</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a:txBody>
                    <a:bodyPr/>
                    <a:lstStyle/>
                    <a:p>
                      <a:pPr algn="ctr" rtl="0" fontAlgn="ctr"/>
                      <a:r>
                        <a:rPr lang="es-GT" sz="1000" b="0" i="0" u="none" strike="noStrike" dirty="0">
                          <a:solidFill>
                            <a:srgbClr val="000000"/>
                          </a:solidFill>
                          <a:latin typeface="Arial"/>
                        </a:rPr>
                        <a:t>Políticas de construcción de infraestructura</a:t>
                      </a:r>
                      <a:r>
                        <a:rPr lang="es-GT" sz="1000" b="0" i="0" u="none" strike="noStrike" dirty="0">
                          <a:solidFill>
                            <a:srgbClr val="00B050"/>
                          </a:solidFill>
                          <a:latin typeface="Arial"/>
                        </a:rPr>
                        <a:t>, Política </a:t>
                      </a:r>
                      <a:r>
                        <a:rPr lang="es-GT" sz="1000" b="0" i="0" u="none" strike="noStrike" dirty="0" err="1">
                          <a:solidFill>
                            <a:srgbClr val="00B050"/>
                          </a:solidFill>
                          <a:latin typeface="Arial"/>
                        </a:rPr>
                        <a:t>Nac</a:t>
                      </a:r>
                      <a:r>
                        <a:rPr lang="es-GT" sz="1000" b="0" i="0" u="none" strike="noStrike" dirty="0">
                          <a:solidFill>
                            <a:srgbClr val="00B050"/>
                          </a:solidFill>
                          <a:latin typeface="Arial"/>
                        </a:rPr>
                        <a:t>. de Cambio Climático</a:t>
                      </a:r>
                      <a:endParaRPr lang="es-GT" sz="1000" b="0"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algn="ctr" fontAlgn="ctr"/>
                      <a:r>
                        <a:rPr lang="sv-SE" sz="1000" b="0" i="0" u="none" strike="noStrike">
                          <a:solidFill>
                            <a:srgbClr val="000000"/>
                          </a:solidFill>
                          <a:latin typeface="Arial"/>
                        </a:rPr>
                        <a:t>CODEDES</a:t>
                      </a:r>
                      <a:r>
                        <a:rPr lang="sv-SE" sz="1000" b="0" i="0" u="none" strike="noStrike">
                          <a:solidFill>
                            <a:srgbClr val="00B050"/>
                          </a:solidFill>
                          <a:latin typeface="Arial"/>
                        </a:rPr>
                        <a:t>, MICIVI, MARN, SCEP, SEGEPLAN, SNIP</a:t>
                      </a:r>
                      <a:r>
                        <a:rPr lang="sv-SE" sz="1000" b="0" i="0" u="none" strike="noStrike">
                          <a:solidFill>
                            <a:srgbClr val="000000"/>
                          </a:solidFill>
                          <a:latin typeface="Arial"/>
                        </a:rPr>
                        <a:t>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570028">
                <a:tc vMerge="1">
                  <a:txBody>
                    <a:bodyPr/>
                    <a:lstStyle/>
                    <a:p>
                      <a:endParaRPr lang="es-GT"/>
                    </a:p>
                  </a:txBody>
                  <a:tcPr/>
                </a:tc>
                <a:tc>
                  <a:txBody>
                    <a:bodyPr/>
                    <a:lstStyle/>
                    <a:p>
                      <a:pPr algn="l" fontAlgn="ctr"/>
                      <a:r>
                        <a:rPr lang="es-GT" sz="1200" b="0" i="0" u="none" strike="noStrike" dirty="0">
                          <a:solidFill>
                            <a:srgbClr val="000000"/>
                          </a:solidFill>
                          <a:latin typeface="Arial"/>
                        </a:rPr>
                        <a:t>Mejoramiento y construcción de puentes colgantes peatonales </a:t>
                      </a:r>
                      <a:r>
                        <a:rPr lang="es-GT" sz="1200" b="0" i="0" u="none" strike="noStrike" dirty="0">
                          <a:solidFill>
                            <a:srgbClr val="00B050"/>
                          </a:solidFill>
                          <a:latin typeface="Arial"/>
                        </a:rPr>
                        <a:t>adaptados al Cambio Climático.</a:t>
                      </a:r>
                      <a:r>
                        <a:rPr lang="es-GT" sz="1200" b="0" i="0" u="none" strike="noStrike" dirty="0">
                          <a:solidFill>
                            <a:srgbClr val="000000"/>
                          </a:solidFill>
                          <a:latin typeface="Arial"/>
                        </a:rPr>
                        <a:t>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c vMerge="1">
                  <a:txBody>
                    <a:bodyPr/>
                    <a:lstStyle/>
                    <a:p>
                      <a:endParaRPr lang="es-GT"/>
                    </a:p>
                  </a:txBody>
                  <a:tcPr/>
                </a:tc>
              </a:tr>
              <a:tr h="855042">
                <a:tc rowSpan="2">
                  <a:txBody>
                    <a:bodyPr/>
                    <a:lstStyle/>
                    <a:p>
                      <a:pPr algn="l" fontAlgn="ctr"/>
                      <a:r>
                        <a:rPr lang="es-GT" sz="1200" b="0" i="0" u="none" strike="noStrike" dirty="0">
                          <a:solidFill>
                            <a:srgbClr val="000000"/>
                          </a:solidFill>
                          <a:latin typeface="Arial"/>
                        </a:rPr>
                        <a:t>Caminos Rurales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200" b="0" i="0" u="none" strike="noStrike" dirty="0">
                          <a:solidFill>
                            <a:srgbClr val="000000"/>
                          </a:solidFill>
                          <a:latin typeface="Arial"/>
                        </a:rPr>
                        <a:t>Construcción y mejoramiento de caminos, carreteras y calles rurales </a:t>
                      </a:r>
                      <a:r>
                        <a:rPr lang="es-GT" sz="1200" b="0" i="0" u="none" strike="noStrike" dirty="0">
                          <a:solidFill>
                            <a:srgbClr val="00B050"/>
                          </a:solidFill>
                          <a:latin typeface="Arial"/>
                        </a:rPr>
                        <a:t>adaptados al Cambio Climático aplicando criterios de paisaje y salvaguardas.</a:t>
                      </a:r>
                      <a:endParaRPr lang="es-GT" sz="1200" b="0"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a:txBody>
                    <a:bodyPr/>
                    <a:lstStyle/>
                    <a:p>
                      <a:pPr algn="ctr" rtl="0" fontAlgn="ctr"/>
                      <a:r>
                        <a:rPr lang="es-GT" sz="1000" b="0" i="0" u="none" strike="noStrike" dirty="0">
                          <a:solidFill>
                            <a:srgbClr val="000000"/>
                          </a:solidFill>
                          <a:latin typeface="Arial"/>
                        </a:rPr>
                        <a:t>Políticas de construcción de infraestructura</a:t>
                      </a:r>
                      <a:r>
                        <a:rPr lang="es-GT" sz="1000" b="0" i="0" u="none" strike="noStrike" dirty="0">
                          <a:solidFill>
                            <a:srgbClr val="00B050"/>
                          </a:solidFill>
                          <a:latin typeface="Arial"/>
                        </a:rPr>
                        <a:t>, Política </a:t>
                      </a:r>
                      <a:r>
                        <a:rPr lang="es-GT" sz="1000" b="0" i="0" u="none" strike="noStrike" dirty="0" err="1">
                          <a:solidFill>
                            <a:srgbClr val="00B050"/>
                          </a:solidFill>
                          <a:latin typeface="Arial"/>
                        </a:rPr>
                        <a:t>Nac</a:t>
                      </a:r>
                      <a:r>
                        <a:rPr lang="es-GT" sz="1000" b="0" i="0" u="none" strike="noStrike" dirty="0">
                          <a:solidFill>
                            <a:srgbClr val="00B050"/>
                          </a:solidFill>
                          <a:latin typeface="Arial"/>
                        </a:rPr>
                        <a:t>. de Cambio Climático</a:t>
                      </a:r>
                      <a:endParaRPr lang="es-GT" sz="1000" b="0"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r>
              <a:tr h="553264">
                <a:tc vMerge="1">
                  <a:txBody>
                    <a:bodyPr/>
                    <a:lstStyle/>
                    <a:p>
                      <a:endParaRPr lang="es-GT"/>
                    </a:p>
                  </a:txBody>
                  <a:tcPr/>
                </a:tc>
                <a:tc>
                  <a:txBody>
                    <a:bodyPr/>
                    <a:lstStyle/>
                    <a:p>
                      <a:pPr algn="l" fontAlgn="ctr"/>
                      <a:r>
                        <a:rPr lang="es-GT" sz="1200" b="0" i="0" u="none" strike="noStrike" dirty="0">
                          <a:solidFill>
                            <a:srgbClr val="000000"/>
                          </a:solidFill>
                          <a:latin typeface="Arial"/>
                        </a:rPr>
                        <a:t>Ampliación, reparación y mantenimiento </a:t>
                      </a:r>
                      <a:r>
                        <a:rPr lang="es-GT" sz="1200" b="0" i="0" u="none" strike="noStrike" dirty="0">
                          <a:solidFill>
                            <a:srgbClr val="00B050"/>
                          </a:solidFill>
                          <a:latin typeface="Arial"/>
                        </a:rPr>
                        <a:t>adaptados al cambio climático.</a:t>
                      </a:r>
                      <a:endParaRPr lang="es-GT" sz="1200" b="0"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c vMerge="1">
                  <a:txBody>
                    <a:bodyPr/>
                    <a:lstStyle/>
                    <a:p>
                      <a:endParaRPr lang="es-GT"/>
                    </a:p>
                  </a:txBody>
                  <a:tcPr/>
                </a:tc>
              </a:tr>
              <a:tr h="201942">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GT" sz="600" b="0" i="0" u="none" strike="noStrike">
                          <a:solidFill>
                            <a:srgbClr val="000000"/>
                          </a:solidFill>
                          <a:latin typeface="Arial"/>
                        </a:rPr>
                        <a:t> </a:t>
                      </a:r>
                    </a:p>
                  </a:txBody>
                  <a:tcPr marL="6112" marR="6112" marT="611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19731">
                <a:tc gridSpan="4">
                  <a:txBody>
                    <a:bodyPr/>
                    <a:lstStyle/>
                    <a:p>
                      <a:pPr algn="l" fontAlgn="ctr"/>
                      <a:r>
                        <a:rPr lang="es-GT" sz="1600" b="1" i="0" u="sng" strike="noStrike" dirty="0">
                          <a:solidFill>
                            <a:srgbClr val="FFFFFF"/>
                          </a:solidFill>
                          <a:latin typeface="Arial"/>
                        </a:rPr>
                        <a:t>Intervención Esencial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502967">
                <a:tc gridSpan="4">
                  <a:txBody>
                    <a:bodyPr/>
                    <a:lstStyle/>
                    <a:p>
                      <a:pPr algn="l" fontAlgn="ctr"/>
                      <a:r>
                        <a:rPr lang="es-GT" sz="1200" b="1" i="0" u="none" strike="noStrike" dirty="0">
                          <a:solidFill>
                            <a:srgbClr val="000000"/>
                          </a:solidFill>
                          <a:latin typeface="Arial"/>
                        </a:rPr>
                        <a:t>Construir caminos rurales </a:t>
                      </a:r>
                      <a:r>
                        <a:rPr lang="es-GT" sz="1200" b="1" i="0" u="none" strike="noStrike" dirty="0">
                          <a:solidFill>
                            <a:srgbClr val="00B050"/>
                          </a:solidFill>
                          <a:latin typeface="Arial"/>
                        </a:rPr>
                        <a:t>observando las directrices ambientales y del cambio climático.</a:t>
                      </a:r>
                      <a:endParaRPr lang="es-GT" sz="1200" b="1"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bl>
          </a:graphicData>
        </a:graphic>
      </p:graphicFrame>
      <p:sp>
        <p:nvSpPr>
          <p:cNvPr id="3" name="2 Flecha izquierda">
            <a:hlinkClick r:id="rId2" action="ppaction://hlinksldjump"/>
          </p:cNvPr>
          <p:cNvSpPr/>
          <p:nvPr/>
        </p:nvSpPr>
        <p:spPr>
          <a:xfrm>
            <a:off x="7668344" y="6021288"/>
            <a:ext cx="1440160" cy="764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2" action="ppaction://hlinksldjump"/>
              </a:rPr>
              <a:t>regresar</a:t>
            </a:r>
            <a:endParaRPr lang="es-G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redondeado"/>
          <p:cNvSpPr/>
          <p:nvPr/>
        </p:nvSpPr>
        <p:spPr>
          <a:xfrm>
            <a:off x="179512" y="908720"/>
            <a:ext cx="7848872" cy="5805264"/>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9" name="1 Título"/>
          <p:cNvSpPr txBox="1">
            <a:spLocks/>
          </p:cNvSpPr>
          <p:nvPr/>
        </p:nvSpPr>
        <p:spPr>
          <a:xfrm>
            <a:off x="323528" y="210384"/>
            <a:ext cx="7560840" cy="5543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45720" tIns="0" rIns="45720" bIns="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2700" b="1" i="0" u="none" strike="noStrike" kern="1200" cap="none" spc="0" normalizeH="0" baseline="0" noProof="0" dirty="0" smtClean="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rPr>
              <a:t>DECISIONES FUNDAMENTALES DEL PLAN</a:t>
            </a:r>
            <a:endParaRPr kumimoji="0" lang="es-AR" sz="2700" b="1" i="0" u="none" strike="noStrike" kern="1200" cap="none" spc="0" normalizeH="0" baseline="0" noProof="0" dirty="0">
              <a:ln w="50800">
                <a:noFill/>
              </a:ln>
              <a:solidFill>
                <a:schemeClr val="tx2"/>
              </a:solidFill>
              <a:effectLst>
                <a:outerShdw blurRad="50800" dist="38100" dir="8100000" algn="tr" rotWithShape="0">
                  <a:prstClr val="black">
                    <a:alpha val="40000"/>
                  </a:prstClr>
                </a:outerShdw>
              </a:effectLst>
              <a:uLnTx/>
              <a:uFillTx/>
              <a:latin typeface="Arial" pitchFamily="34" charset="0"/>
              <a:ea typeface="+mj-ea"/>
              <a:cs typeface="Arial" pitchFamily="34" charset="0"/>
            </a:endParaRPr>
          </a:p>
        </p:txBody>
      </p:sp>
      <p:sp>
        <p:nvSpPr>
          <p:cNvPr id="16" name="15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sp>
        <p:nvSpPr>
          <p:cNvPr id="5" name="2 Marcador de contenido"/>
          <p:cNvSpPr>
            <a:spLocks noGrp="1"/>
          </p:cNvSpPr>
          <p:nvPr>
            <p:ph idx="1"/>
          </p:nvPr>
        </p:nvSpPr>
        <p:spPr>
          <a:xfrm>
            <a:off x="395536" y="1177574"/>
            <a:ext cx="7344816" cy="5563794"/>
          </a:xfrm>
        </p:spPr>
        <p:txBody>
          <a:bodyPr>
            <a:normAutofit fontScale="85000" lnSpcReduction="10000"/>
          </a:bodyPr>
          <a:lstStyle/>
          <a:p>
            <a:pPr marL="514350" indent="-514350" algn="just">
              <a:buNone/>
            </a:pPr>
            <a:r>
              <a:rPr lang="es-MX" b="1" dirty="0" smtClean="0">
                <a:solidFill>
                  <a:srgbClr val="002060"/>
                </a:solidFill>
                <a:latin typeface="Arial" pitchFamily="34" charset="0"/>
                <a:cs typeface="Arial" pitchFamily="34" charset="0"/>
              </a:rPr>
              <a:t>Decisión UNO: Identificar los territorios priorizados:</a:t>
            </a:r>
            <a:endParaRPr lang="es-MX" dirty="0" smtClean="0">
              <a:solidFill>
                <a:srgbClr val="002060"/>
              </a:solidFill>
              <a:latin typeface="Arial" pitchFamily="34" charset="0"/>
              <a:cs typeface="Arial" pitchFamily="34" charset="0"/>
            </a:endParaRPr>
          </a:p>
          <a:p>
            <a:pPr marL="514350" indent="-514350" algn="just">
              <a:buNone/>
            </a:pPr>
            <a:endParaRPr lang="es-MX" dirty="0" smtClean="0">
              <a:solidFill>
                <a:srgbClr val="002060"/>
              </a:solidFill>
              <a:latin typeface="Arial" pitchFamily="34" charset="0"/>
              <a:cs typeface="Arial" pitchFamily="34" charset="0"/>
            </a:endParaRPr>
          </a:p>
          <a:p>
            <a:pPr marL="514350" indent="-514350" algn="just">
              <a:buAutoNum type="alphaLcPeriod"/>
            </a:pPr>
            <a:r>
              <a:rPr lang="es-MX" dirty="0" smtClean="0">
                <a:solidFill>
                  <a:srgbClr val="002060"/>
                </a:solidFill>
                <a:latin typeface="Arial" pitchFamily="34" charset="0"/>
                <a:cs typeface="Arial" pitchFamily="34" charset="0"/>
              </a:rPr>
              <a:t>Territorios = Mancomunidades.</a:t>
            </a:r>
          </a:p>
          <a:p>
            <a:pPr marL="514350" indent="-514350" algn="just">
              <a:buAutoNum type="alphaLcPeriod"/>
            </a:pPr>
            <a:r>
              <a:rPr lang="es-MX" dirty="0" smtClean="0">
                <a:solidFill>
                  <a:srgbClr val="002060"/>
                </a:solidFill>
                <a:latin typeface="Arial" pitchFamily="34" charset="0"/>
                <a:cs typeface="Arial" pitchFamily="34" charset="0"/>
              </a:rPr>
              <a:t>Se identificaron </a:t>
            </a:r>
            <a:r>
              <a:rPr lang="es-MX" b="1" i="1" u="sng" dirty="0" smtClean="0">
                <a:solidFill>
                  <a:srgbClr val="0070C0"/>
                </a:solidFill>
                <a:latin typeface="Arial" pitchFamily="34" charset="0"/>
                <a:cs typeface="Arial" pitchFamily="34" charset="0"/>
                <a:hlinkClick r:id="rId3" action="ppaction://hlinksldjump"/>
              </a:rPr>
              <a:t>17 Territorios de la Gente</a:t>
            </a:r>
            <a:r>
              <a:rPr lang="es-MX" b="1" i="1" dirty="0" smtClean="0">
                <a:solidFill>
                  <a:srgbClr val="0070C0"/>
                </a:solidFill>
                <a:latin typeface="Arial" pitchFamily="34" charset="0"/>
                <a:cs typeface="Arial" pitchFamily="34" charset="0"/>
              </a:rPr>
              <a:t> </a:t>
            </a:r>
            <a:r>
              <a:rPr lang="es-MX" dirty="0" smtClean="0">
                <a:solidFill>
                  <a:srgbClr val="002060"/>
                </a:solidFill>
                <a:latin typeface="Arial" pitchFamily="34" charset="0"/>
                <a:cs typeface="Arial" pitchFamily="34" charset="0"/>
              </a:rPr>
              <a:t>en el ámbito geográfico priorizado por el Pacto Hambre Cero</a:t>
            </a:r>
          </a:p>
          <a:p>
            <a:pPr marL="514350" indent="-514350" algn="just">
              <a:buAutoNum type="alphaLcPeriod"/>
            </a:pPr>
            <a:endParaRPr lang="es-MX" dirty="0" smtClean="0">
              <a:solidFill>
                <a:srgbClr val="002060"/>
              </a:solidFill>
              <a:latin typeface="Arial" pitchFamily="34" charset="0"/>
              <a:cs typeface="Arial" pitchFamily="34" charset="0"/>
            </a:endParaRPr>
          </a:p>
          <a:p>
            <a:pPr marL="514350" indent="-514350" algn="just">
              <a:buNone/>
            </a:pPr>
            <a:r>
              <a:rPr lang="es-MX" b="1" dirty="0" smtClean="0">
                <a:solidFill>
                  <a:srgbClr val="002060"/>
                </a:solidFill>
                <a:latin typeface="Arial" pitchFamily="34" charset="0"/>
                <a:cs typeface="Arial" pitchFamily="34" charset="0"/>
              </a:rPr>
              <a:t>Decisión DOS: Definir las intervenciones. </a:t>
            </a:r>
            <a:endParaRPr lang="es-MX" dirty="0" smtClean="0">
              <a:solidFill>
                <a:srgbClr val="002060"/>
              </a:solidFill>
              <a:latin typeface="Arial" pitchFamily="34" charset="0"/>
              <a:cs typeface="Arial" pitchFamily="34" charset="0"/>
            </a:endParaRPr>
          </a:p>
          <a:p>
            <a:pPr marL="514350" indent="-514350" algn="just">
              <a:buNone/>
            </a:pPr>
            <a:r>
              <a:rPr lang="es-MX" dirty="0" smtClean="0">
                <a:solidFill>
                  <a:srgbClr val="002060"/>
                </a:solidFill>
                <a:latin typeface="Arial" pitchFamily="34" charset="0"/>
                <a:cs typeface="Arial" pitchFamily="34" charset="0"/>
              </a:rPr>
              <a:t> 	a. </a:t>
            </a:r>
            <a:r>
              <a:rPr lang="es-MX" i="1" u="sng" dirty="0" smtClean="0">
                <a:solidFill>
                  <a:srgbClr val="002060"/>
                </a:solidFill>
                <a:latin typeface="Arial" pitchFamily="34" charset="0"/>
                <a:cs typeface="Arial" pitchFamily="34" charset="0"/>
              </a:rPr>
              <a:t>Intervenciones estratégicas</a:t>
            </a:r>
            <a:r>
              <a:rPr lang="es-MX" dirty="0" smtClean="0">
                <a:solidFill>
                  <a:srgbClr val="002060"/>
                </a:solidFill>
                <a:latin typeface="Arial" pitchFamily="34" charset="0"/>
                <a:cs typeface="Arial" pitchFamily="34" charset="0"/>
              </a:rPr>
              <a:t>         </a:t>
            </a:r>
            <a:r>
              <a:rPr lang="es-MX" b="1" i="1" dirty="0" smtClean="0">
                <a:solidFill>
                  <a:srgbClr val="002060"/>
                </a:solidFill>
                <a:latin typeface="Arial" pitchFamily="34" charset="0"/>
                <a:cs typeface="Arial" pitchFamily="34" charset="0"/>
              </a:rPr>
              <a:t>Los </a:t>
            </a:r>
            <a:r>
              <a:rPr lang="es-MX" b="1" i="1" dirty="0" smtClean="0">
                <a:solidFill>
                  <a:srgbClr val="002060"/>
                </a:solidFill>
                <a:latin typeface="Arial" pitchFamily="34" charset="0"/>
                <a:cs typeface="Arial" pitchFamily="34" charset="0"/>
                <a:hlinkClick r:id="rId4" action="ppaction://hlinksldjump"/>
              </a:rPr>
              <a:t>Caminos</a:t>
            </a:r>
            <a:r>
              <a:rPr lang="es-MX" b="1" i="1" dirty="0" smtClean="0">
                <a:solidFill>
                  <a:srgbClr val="002060"/>
                </a:solidFill>
                <a:latin typeface="Arial" pitchFamily="34" charset="0"/>
                <a:cs typeface="Arial" pitchFamily="34" charset="0"/>
              </a:rPr>
              <a:t> al</a:t>
            </a:r>
          </a:p>
          <a:p>
            <a:pPr marL="987425" indent="-514350" algn="just">
              <a:buNone/>
            </a:pPr>
            <a:r>
              <a:rPr lang="es-MX" i="1" dirty="0" smtClean="0">
                <a:solidFill>
                  <a:srgbClr val="002060"/>
                </a:solidFill>
                <a:latin typeface="Arial" pitchFamily="34" charset="0"/>
                <a:cs typeface="Arial" pitchFamily="34" charset="0"/>
              </a:rPr>
              <a:t>b. </a:t>
            </a:r>
            <a:r>
              <a:rPr lang="es-MX" i="1" u="sng" dirty="0" smtClean="0">
                <a:solidFill>
                  <a:srgbClr val="002060"/>
                </a:solidFill>
                <a:latin typeface="Arial" pitchFamily="34" charset="0"/>
                <a:cs typeface="Arial" pitchFamily="34" charset="0"/>
              </a:rPr>
              <a:t>Intervenciones esenciales</a:t>
            </a:r>
            <a:r>
              <a:rPr lang="es-MX" b="1" dirty="0" smtClean="0">
                <a:solidFill>
                  <a:srgbClr val="002060"/>
                </a:solidFill>
                <a:latin typeface="Arial" pitchFamily="34" charset="0"/>
                <a:cs typeface="Arial" pitchFamily="34" charset="0"/>
              </a:rPr>
              <a:t>            </a:t>
            </a:r>
            <a:r>
              <a:rPr lang="es-MX" b="1" i="1" dirty="0" smtClean="0">
                <a:solidFill>
                  <a:srgbClr val="002060"/>
                </a:solidFill>
                <a:latin typeface="Arial" pitchFamily="34" charset="0"/>
                <a:cs typeface="Arial" pitchFamily="34" charset="0"/>
              </a:rPr>
              <a:t>Desarrollo Rural</a:t>
            </a:r>
            <a:endParaRPr lang="es-MX" i="1" dirty="0" smtClean="0">
              <a:solidFill>
                <a:srgbClr val="002060"/>
              </a:solidFill>
              <a:latin typeface="Arial" pitchFamily="34" charset="0"/>
              <a:cs typeface="Arial" pitchFamily="34" charset="0"/>
            </a:endParaRPr>
          </a:p>
          <a:p>
            <a:pPr marL="514350" indent="-514350" algn="just">
              <a:buNone/>
            </a:pPr>
            <a:endParaRPr lang="es-MX" dirty="0" smtClean="0">
              <a:solidFill>
                <a:srgbClr val="002060"/>
              </a:solidFill>
              <a:latin typeface="Arial" pitchFamily="34" charset="0"/>
              <a:cs typeface="Arial" pitchFamily="34" charset="0"/>
            </a:endParaRPr>
          </a:p>
          <a:p>
            <a:pPr marL="514350" indent="-514350" algn="just">
              <a:buNone/>
            </a:pPr>
            <a:r>
              <a:rPr lang="es-MX" b="1" dirty="0" smtClean="0">
                <a:solidFill>
                  <a:srgbClr val="002060"/>
                </a:solidFill>
                <a:latin typeface="Arial" pitchFamily="34" charset="0"/>
                <a:cs typeface="Arial" pitchFamily="34" charset="0"/>
              </a:rPr>
              <a:t>Decisión TRES: Definir </a:t>
            </a:r>
            <a:r>
              <a:rPr lang="es-MX" b="1" dirty="0">
                <a:solidFill>
                  <a:srgbClr val="002060"/>
                </a:solidFill>
                <a:latin typeface="Arial" pitchFamily="34" charset="0"/>
                <a:cs typeface="Arial" pitchFamily="34" charset="0"/>
              </a:rPr>
              <a:t>un </a:t>
            </a:r>
            <a:r>
              <a:rPr lang="es-MX" b="1" dirty="0">
                <a:solidFill>
                  <a:srgbClr val="002060"/>
                </a:solidFill>
                <a:latin typeface="Arial" pitchFamily="34" charset="0"/>
                <a:cs typeface="Arial" pitchFamily="34" charset="0"/>
                <a:hlinkClick r:id="rId5" action="ppaction://hlinksldjump"/>
              </a:rPr>
              <a:t>Modelo de Gestión</a:t>
            </a:r>
            <a:r>
              <a:rPr lang="es-MX" dirty="0">
                <a:solidFill>
                  <a:srgbClr val="002060"/>
                </a:solidFill>
                <a:latin typeface="Arial" pitchFamily="34" charset="0"/>
                <a:cs typeface="Arial" pitchFamily="34" charset="0"/>
                <a:hlinkClick r:id="rId5" action="ppaction://hlinksldjump"/>
              </a:rPr>
              <a:t> </a:t>
            </a:r>
            <a:r>
              <a:rPr lang="es-MX" dirty="0">
                <a:solidFill>
                  <a:srgbClr val="002060"/>
                </a:solidFill>
                <a:latin typeface="Arial" pitchFamily="34" charset="0"/>
                <a:cs typeface="Arial" pitchFamily="34" charset="0"/>
              </a:rPr>
              <a:t>para «</a:t>
            </a:r>
            <a:r>
              <a:rPr lang="es-MX" dirty="0" err="1">
                <a:solidFill>
                  <a:srgbClr val="002060"/>
                </a:solidFill>
                <a:latin typeface="Arial" pitchFamily="34" charset="0"/>
                <a:cs typeface="Arial" pitchFamily="34" charset="0"/>
              </a:rPr>
              <a:t>territorializar</a:t>
            </a:r>
            <a:r>
              <a:rPr lang="es-MX" dirty="0">
                <a:solidFill>
                  <a:srgbClr val="002060"/>
                </a:solidFill>
                <a:latin typeface="Arial" pitchFamily="34" charset="0"/>
                <a:cs typeface="Arial" pitchFamily="34" charset="0"/>
              </a:rPr>
              <a:t> el Plan</a:t>
            </a:r>
            <a:r>
              <a:rPr lang="es-MX" dirty="0" smtClean="0">
                <a:solidFill>
                  <a:srgbClr val="002060"/>
                </a:solidFill>
                <a:latin typeface="Arial" pitchFamily="34" charset="0"/>
                <a:cs typeface="Arial" pitchFamily="34" charset="0"/>
              </a:rPr>
              <a:t>»:	NÚCLEOS </a:t>
            </a:r>
            <a:r>
              <a:rPr lang="es-MX" dirty="0">
                <a:solidFill>
                  <a:srgbClr val="002060"/>
                </a:solidFill>
                <a:latin typeface="Arial" pitchFamily="34" charset="0"/>
                <a:cs typeface="Arial" pitchFamily="34" charset="0"/>
              </a:rPr>
              <a:t>DE GESTIÓN TERRITORIAL en cada </a:t>
            </a:r>
            <a:r>
              <a:rPr lang="es-MX" dirty="0" smtClean="0">
                <a:solidFill>
                  <a:srgbClr val="002060"/>
                </a:solidFill>
                <a:latin typeface="Arial" pitchFamily="34" charset="0"/>
                <a:cs typeface="Arial" pitchFamily="34" charset="0"/>
              </a:rPr>
              <a:t>	Mancomunidad. </a:t>
            </a:r>
            <a:endParaRPr lang="es-MX" dirty="0">
              <a:solidFill>
                <a:srgbClr val="002060"/>
              </a:solidFill>
              <a:latin typeface="Arial" pitchFamily="34" charset="0"/>
              <a:cs typeface="Arial" pitchFamily="34" charset="0"/>
            </a:endParaRPr>
          </a:p>
        </p:txBody>
      </p:sp>
      <p:sp>
        <p:nvSpPr>
          <p:cNvPr id="7" name="6 Cerrar llave"/>
          <p:cNvSpPr/>
          <p:nvPr/>
        </p:nvSpPr>
        <p:spPr>
          <a:xfrm>
            <a:off x="5004048" y="4005064"/>
            <a:ext cx="288032" cy="7920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GT"/>
          </a:p>
        </p:txBody>
      </p:sp>
      <p:pic>
        <p:nvPicPr>
          <p:cNvPr id="8" name="Picture 2"/>
          <p:cNvPicPr>
            <a:picLocks noChangeAspect="1" noChangeArrowheads="1"/>
          </p:cNvPicPr>
          <p:nvPr/>
        </p:nvPicPr>
        <p:blipFill>
          <a:blip r:embed="rId6"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3"/>
          <p:cNvPicPr>
            <a:picLocks noChangeAspect="1" noChangeArrowheads="1"/>
          </p:cNvPicPr>
          <p:nvPr/>
        </p:nvPicPr>
        <p:blipFill>
          <a:blip r:embed="rId7"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94722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Scale>
                                      <p:cBhvr>
                                        <p:cTn id="7" dur="1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xEl>
                                              <p:pRg st="0" end="0"/>
                                            </p:txEl>
                                          </p:spTgt>
                                        </p:tgtEl>
                                        <p:attrNameLst>
                                          <p:attrName>ppt_x</p:attrName>
                                          <p:attrName>ppt_y</p:attrName>
                                        </p:attrNameLst>
                                      </p:cBhvr>
                                    </p:animMotion>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Scale>
                                      <p:cBhvr>
                                        <p:cTn id="14" dur="1000" decel="50000" fill="hold">
                                          <p:stCondLst>
                                            <p:cond delay="0"/>
                                          </p:stCondLst>
                                        </p:cTn>
                                        <p:tgtEl>
                                          <p:spTgt spid="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5">
                                            <p:txEl>
                                              <p:pRg st="2" end="2"/>
                                            </p:txEl>
                                          </p:spTgt>
                                        </p:tgtEl>
                                        <p:attrNameLst>
                                          <p:attrName>ppt_x</p:attrName>
                                          <p:attrName>ppt_y</p:attrName>
                                        </p:attrNameLst>
                                      </p:cBhvr>
                                    </p:animMotion>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Scale>
                                      <p:cBhvr>
                                        <p:cTn id="21" dur="1000" decel="50000" fill="hold">
                                          <p:stCondLst>
                                            <p:cond delay="0"/>
                                          </p:stCondLst>
                                        </p:cTn>
                                        <p:tgtEl>
                                          <p:spTgt spid="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
                                            <p:txEl>
                                              <p:pRg st="3" end="3"/>
                                            </p:txEl>
                                          </p:spTgt>
                                        </p:tgtEl>
                                        <p:attrNameLst>
                                          <p:attrName>ppt_x</p:attrName>
                                          <p:attrName>ppt_y</p:attrName>
                                        </p:attrNameLst>
                                      </p:cBhvr>
                                    </p:animMotion>
                                    <p:animEffect transition="in" filter="fade">
                                      <p:cBhvr>
                                        <p:cTn id="23" dur="10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Scale>
                                      <p:cBhvr>
                                        <p:cTn id="28" dur="1000" decel="50000" fill="hold">
                                          <p:stCondLst>
                                            <p:cond delay="0"/>
                                          </p:stCondLst>
                                        </p:cTn>
                                        <p:tgtEl>
                                          <p:spTgt spid="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5">
                                            <p:txEl>
                                              <p:pRg st="5" end="5"/>
                                            </p:txEl>
                                          </p:spTgt>
                                        </p:tgtEl>
                                        <p:attrNameLst>
                                          <p:attrName>ppt_x</p:attrName>
                                          <p:attrName>ppt_y</p:attrName>
                                        </p:attrNameLst>
                                      </p:cBhvr>
                                    </p:animMotion>
                                    <p:animEffect transition="in" filter="fade">
                                      <p:cBhvr>
                                        <p:cTn id="30" dur="10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Scale>
                                      <p:cBhvr>
                                        <p:cTn id="35" dur="1000" decel="50000" fill="hold">
                                          <p:stCondLst>
                                            <p:cond delay="0"/>
                                          </p:stCondLst>
                                        </p:cTn>
                                        <p:tgtEl>
                                          <p:spTgt spid="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5">
                                            <p:txEl>
                                              <p:pRg st="6" end="6"/>
                                            </p:txEl>
                                          </p:spTgt>
                                        </p:tgtEl>
                                        <p:attrNameLst>
                                          <p:attrName>ppt_x</p:attrName>
                                          <p:attrName>ppt_y</p:attrName>
                                        </p:attrNameLst>
                                      </p:cBhvr>
                                    </p:animMotion>
                                    <p:animEffect transition="in" filter="fade">
                                      <p:cBhvr>
                                        <p:cTn id="37" dur="1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Scale>
                                      <p:cBhvr>
                                        <p:cTn id="42" dur="1000" decel="50000" fill="hold">
                                          <p:stCondLst>
                                            <p:cond delay="0"/>
                                          </p:stCondLst>
                                        </p:cTn>
                                        <p:tgtEl>
                                          <p:spTgt spid="5">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5">
                                            <p:txEl>
                                              <p:pRg st="7" end="7"/>
                                            </p:txEl>
                                          </p:spTgt>
                                        </p:tgtEl>
                                        <p:attrNameLst>
                                          <p:attrName>ppt_x</p:attrName>
                                          <p:attrName>ppt_y</p:attrName>
                                        </p:attrNameLst>
                                      </p:cBhvr>
                                    </p:animMotion>
                                    <p:animEffect transition="in" filter="fade">
                                      <p:cBhvr>
                                        <p:cTn id="44" dur="1000"/>
                                        <p:tgtEl>
                                          <p:spTgt spid="5">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Scale>
                                      <p:cBhvr>
                                        <p:cTn id="49" dur="1000" decel="50000" fill="hold">
                                          <p:stCondLst>
                                            <p:cond delay="0"/>
                                          </p:stCondLst>
                                        </p:cTn>
                                        <p:tgtEl>
                                          <p:spTgt spid="5">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5">
                                            <p:txEl>
                                              <p:pRg st="9" end="9"/>
                                            </p:txEl>
                                          </p:spTgt>
                                        </p:tgtEl>
                                        <p:attrNameLst>
                                          <p:attrName>ppt_x</p:attrName>
                                          <p:attrName>ppt_y</p:attrName>
                                        </p:attrNameLst>
                                      </p:cBhvr>
                                    </p:animMotion>
                                    <p:animEffect transition="in" filter="fade">
                                      <p:cBhvr>
                                        <p:cTn id="51"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79512" y="299730"/>
          <a:ext cx="8352928" cy="6369630"/>
        </p:xfrm>
        <a:graphic>
          <a:graphicData uri="http://schemas.openxmlformats.org/drawingml/2006/table">
            <a:tbl>
              <a:tblPr/>
              <a:tblGrid>
                <a:gridCol w="2592288"/>
                <a:gridCol w="3562986"/>
                <a:gridCol w="1237044"/>
                <a:gridCol w="960610"/>
              </a:tblGrid>
              <a:tr h="703580">
                <a:tc gridSpan="4">
                  <a:txBody>
                    <a:bodyPr/>
                    <a:lstStyle/>
                    <a:p>
                      <a:pPr algn="l" fontAlgn="ctr"/>
                      <a:r>
                        <a:rPr lang="es-GT" sz="1800" b="1" i="0" u="none" strike="noStrike" dirty="0">
                          <a:solidFill>
                            <a:srgbClr val="FFFFFF"/>
                          </a:solidFill>
                          <a:latin typeface="Arial"/>
                        </a:rPr>
                        <a:t>Línea estratégica 5</a:t>
                      </a:r>
                      <a:r>
                        <a:rPr lang="es-GT" sz="2000" b="1" i="0" u="none" strike="noStrike" dirty="0">
                          <a:solidFill>
                            <a:srgbClr val="FFFFFF"/>
                          </a:solidFill>
                          <a:latin typeface="Arial"/>
                        </a:rPr>
                        <a:t>:   "</a:t>
                      </a:r>
                      <a:r>
                        <a:rPr lang="es-GT" sz="2000" b="1" i="1" u="none" strike="noStrike" dirty="0">
                          <a:solidFill>
                            <a:srgbClr val="FFFFFF"/>
                          </a:solidFill>
                          <a:latin typeface="Arial"/>
                        </a:rPr>
                        <a:t>El Camino del empoderamiento socio-político</a:t>
                      </a:r>
                      <a:r>
                        <a:rPr lang="es-GT" sz="2000" b="1" i="0" u="none" strike="noStrike" dirty="0">
                          <a:solidFill>
                            <a:srgbClr val="FFFFFF"/>
                          </a:solidFill>
                          <a:latin typeface="Arial"/>
                        </a:rPr>
                        <a:t>"</a:t>
                      </a:r>
                      <a:endParaRPr lang="es-GT" sz="1800" b="1" i="0" u="none" strike="noStrike" dirty="0">
                        <a:solidFill>
                          <a:srgbClr val="FFFFFF"/>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1312644">
                <a:tc gridSpan="4">
                  <a:txBody>
                    <a:bodyPr/>
                    <a:lstStyle/>
                    <a:p>
                      <a:pPr algn="l" fontAlgn="ctr"/>
                      <a:r>
                        <a:rPr lang="es-GT" sz="1200" b="1" i="0" u="sng" strike="noStrike" dirty="0">
                          <a:solidFill>
                            <a:srgbClr val="000000"/>
                          </a:solidFill>
                          <a:latin typeface="Arial"/>
                        </a:rPr>
                        <a:t>Objetivos</a:t>
                      </a:r>
                      <a:r>
                        <a:rPr lang="es-GT" sz="1200" b="1" i="0" u="none" strike="noStrike" dirty="0">
                          <a:solidFill>
                            <a:srgbClr val="000000"/>
                          </a:solidFill>
                          <a:latin typeface="Arial"/>
                        </a:rPr>
                        <a:t>:   </a:t>
                      </a:r>
                      <a:br>
                        <a:rPr lang="es-GT" sz="1200" b="1" i="0" u="none" strike="noStrike" dirty="0">
                          <a:solidFill>
                            <a:srgbClr val="000000"/>
                          </a:solidFill>
                          <a:latin typeface="Arial"/>
                        </a:rPr>
                      </a:br>
                      <a:r>
                        <a:rPr lang="es-GT" sz="1200" b="1" i="0" u="none" strike="noStrike" dirty="0">
                          <a:solidFill>
                            <a:srgbClr val="000000"/>
                          </a:solidFill>
                          <a:latin typeface="Arial"/>
                        </a:rPr>
                        <a:t>- Promover el fortalecimiento de todas las formas organizativas y comunitarias; de procesos formativos y la construcción de redes de cooperación en los territorios rurales para que el sujeto priorizado se empodere de la PNDRI.</a:t>
                      </a:r>
                      <a:br>
                        <a:rPr lang="es-GT" sz="1200" b="1" i="0" u="none" strike="noStrike" dirty="0">
                          <a:solidFill>
                            <a:srgbClr val="000000"/>
                          </a:solidFill>
                          <a:latin typeface="Arial"/>
                        </a:rPr>
                      </a:br>
                      <a:r>
                        <a:rPr lang="es-GT" sz="1200" b="1" i="0" u="none" strike="noStrike" dirty="0">
                          <a:solidFill>
                            <a:srgbClr val="000000"/>
                          </a:solidFill>
                          <a:latin typeface="Arial"/>
                        </a:rPr>
                        <a:t>- Fortalecer la capacidad de intervención y protagonismo del sujeto priorizado en la gestión social en los territorios rurales </a:t>
                      </a:r>
                      <a:r>
                        <a:rPr lang="es-GT" sz="1200" b="1" i="0" u="none" strike="noStrike" dirty="0">
                          <a:solidFill>
                            <a:srgbClr val="00B050"/>
                          </a:solidFill>
                          <a:latin typeface="Arial"/>
                        </a:rPr>
                        <a:t>para un desarrollo sostenible</a:t>
                      </a:r>
                      <a:r>
                        <a:rPr lang="es-GT" sz="1200" b="1" i="0" u="none" strike="noStrike" dirty="0">
                          <a:solidFill>
                            <a:srgbClr val="000000"/>
                          </a:solidFill>
                          <a:latin typeface="Arial"/>
                        </a:rPr>
                        <a:t>.</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747554">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Política sectorial correspondiente</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Institución Responsable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172635">
                <a:tc rowSpan="2">
                  <a:txBody>
                    <a:bodyPr/>
                    <a:lstStyle/>
                    <a:p>
                      <a:pPr algn="l" rtl="0" fontAlgn="ctr"/>
                      <a:r>
                        <a:rPr lang="es-GT" sz="1100" b="0" i="0" u="none" strike="noStrike" dirty="0">
                          <a:solidFill>
                            <a:srgbClr val="000000"/>
                          </a:solidFill>
                          <a:latin typeface="Arial"/>
                        </a:rPr>
                        <a:t>Fortalecimiento de la organización campesina y comunitaria a nivel territorial </a:t>
                      </a:r>
                      <a:r>
                        <a:rPr lang="es-GT" sz="1100" b="0" i="0" u="none" strike="noStrike" dirty="0">
                          <a:solidFill>
                            <a:srgbClr val="00B050"/>
                          </a:solidFill>
                          <a:latin typeface="Arial"/>
                        </a:rPr>
                        <a:t>para la implementación de la PNDRI.</a:t>
                      </a:r>
                      <a:endParaRPr lang="es-GT" sz="1100" b="0"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100" b="0" i="0" u="none" strike="noStrike" dirty="0">
                          <a:solidFill>
                            <a:srgbClr val="000000"/>
                          </a:solidFill>
                          <a:latin typeface="Arial"/>
                        </a:rPr>
                        <a:t>Programa de promoción de la participación protagónica del sujeto priorizado en el modelo de gestión del Plan para implementar la PNDRI</a:t>
                      </a:r>
                      <a:r>
                        <a:rPr lang="es-GT" sz="1100" b="0" i="0" u="none" strike="noStrike" dirty="0">
                          <a:solidFill>
                            <a:srgbClr val="00B050"/>
                          </a:solidFill>
                          <a:latin typeface="Arial"/>
                        </a:rPr>
                        <a:t>, con un esquema de gestión territorial para un desarrollo sostenible</a:t>
                      </a:r>
                      <a:r>
                        <a:rPr lang="es-GT" sz="1100" b="0" i="0" u="none" strike="noStrike" dirty="0">
                          <a:solidFill>
                            <a:srgbClr val="000000"/>
                          </a:solidFill>
                          <a:latin typeface="Arial"/>
                        </a:rPr>
                        <a:t>.</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s-GT" sz="1000" b="0" i="0" u="none" strike="noStrike" dirty="0">
                          <a:solidFill>
                            <a:srgbClr val="000000"/>
                          </a:solidFill>
                          <a:latin typeface="Arial"/>
                        </a:rPr>
                        <a:t>Política de Participación Social y Desarrollo Político</a:t>
                      </a:r>
                      <a:r>
                        <a:rPr lang="es-GT" sz="1000" b="0" i="0" u="none" strike="noStrike" dirty="0">
                          <a:solidFill>
                            <a:srgbClr val="00B050"/>
                          </a:solidFill>
                          <a:latin typeface="Arial"/>
                        </a:rPr>
                        <a:t>. Política Socio Ambiental, Política </a:t>
                      </a:r>
                      <a:r>
                        <a:rPr lang="es-GT" sz="1000" b="0" i="0" u="none" strike="noStrike" dirty="0" err="1">
                          <a:solidFill>
                            <a:srgbClr val="00B050"/>
                          </a:solidFill>
                          <a:latin typeface="Arial"/>
                        </a:rPr>
                        <a:t>Nac</a:t>
                      </a:r>
                      <a:r>
                        <a:rPr lang="es-GT" sz="1000" b="0" i="0" u="none" strike="noStrike" dirty="0">
                          <a:solidFill>
                            <a:srgbClr val="00B050"/>
                          </a:solidFill>
                          <a:latin typeface="Arial"/>
                        </a:rPr>
                        <a:t>. de Cambio Climático</a:t>
                      </a:r>
                      <a:endParaRPr lang="es-GT" sz="1000" b="0"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a:txBody>
                    <a:bodyPr/>
                    <a:lstStyle/>
                    <a:p>
                      <a:pPr algn="l" rtl="0" fontAlgn="ctr"/>
                      <a:r>
                        <a:rPr lang="es-GT" sz="1000" b="0" i="0" u="none" strike="noStrike">
                          <a:solidFill>
                            <a:srgbClr val="000000"/>
                          </a:solidFill>
                          <a:latin typeface="Arial"/>
                        </a:rPr>
                        <a:t>Secretaría Ejecutiva del GDRI a través de las dependencias pertinentes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938108">
                <a:tc vMerge="1">
                  <a:txBody>
                    <a:bodyPr/>
                    <a:lstStyle/>
                    <a:p>
                      <a:endParaRPr lang="es-GT"/>
                    </a:p>
                  </a:txBody>
                  <a:tcPr/>
                </a:tc>
                <a:tc>
                  <a:txBody>
                    <a:bodyPr/>
                    <a:lstStyle/>
                    <a:p>
                      <a:pPr algn="l" rtl="0" fontAlgn="ctr"/>
                      <a:r>
                        <a:rPr lang="es-GT" sz="1100" b="0" i="0" u="none" strike="noStrike" dirty="0">
                          <a:solidFill>
                            <a:srgbClr val="000000"/>
                          </a:solidFill>
                          <a:latin typeface="Arial"/>
                        </a:rPr>
                        <a:t>Programa de apoyo para la construcción y funcionamiento del Consejo de Participación y Auditoría Social.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s-GT" sz="1000" b="0" i="0" u="none" strike="noStrike" dirty="0">
                          <a:solidFill>
                            <a:srgbClr val="000000"/>
                          </a:solidFill>
                          <a:latin typeface="Arial"/>
                        </a:rPr>
                        <a:t>Política de Participación Social y Desarrollo Político</a:t>
                      </a:r>
                      <a:r>
                        <a:rPr lang="es-GT" sz="1000" b="0" i="0" u="none" strike="noStrike" dirty="0">
                          <a:solidFill>
                            <a:srgbClr val="00B050"/>
                          </a:solidFill>
                          <a:latin typeface="Arial"/>
                        </a:rPr>
                        <a:t>. Política </a:t>
                      </a:r>
                      <a:r>
                        <a:rPr lang="es-GT" sz="1000" b="0" i="0" u="none" strike="noStrike" dirty="0" err="1">
                          <a:solidFill>
                            <a:srgbClr val="00B050"/>
                          </a:solidFill>
                          <a:latin typeface="Arial"/>
                        </a:rPr>
                        <a:t>Nac</a:t>
                      </a:r>
                      <a:r>
                        <a:rPr lang="es-GT" sz="1000" b="0" i="0" u="none" strike="noStrike" dirty="0">
                          <a:solidFill>
                            <a:srgbClr val="00B050"/>
                          </a:solidFill>
                          <a:latin typeface="Arial"/>
                        </a:rPr>
                        <a:t>. de Cambio Climático</a:t>
                      </a:r>
                      <a:endParaRPr lang="es-GT" sz="1000" b="0" i="0" u="none" strike="noStrike" dirty="0">
                        <a:solidFill>
                          <a:srgbClr val="000000"/>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s-GT"/>
                    </a:p>
                  </a:txBody>
                  <a:tcPr/>
                </a:tc>
              </a:tr>
              <a:tr h="293159">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GT" sz="600" b="0" i="0" u="none" strike="noStrike">
                          <a:solidFill>
                            <a:srgbClr val="000000"/>
                          </a:solidFill>
                          <a:latin typeface="Arial"/>
                        </a:rPr>
                        <a:t> </a:t>
                      </a:r>
                    </a:p>
                  </a:txBody>
                  <a:tcPr marL="6112" marR="6112" marT="611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98370">
                <a:tc gridSpan="4">
                  <a:txBody>
                    <a:bodyPr/>
                    <a:lstStyle/>
                    <a:p>
                      <a:pPr algn="l" fontAlgn="ctr"/>
                      <a:r>
                        <a:rPr lang="es-GT" sz="1600" b="1" i="0" u="sng" strike="noStrike" dirty="0">
                          <a:solidFill>
                            <a:srgbClr val="FFFFFF"/>
                          </a:solidFill>
                          <a:latin typeface="Arial"/>
                        </a:rPr>
                        <a:t>Intervención Esencial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703580">
                <a:tc gridSpan="4">
                  <a:txBody>
                    <a:bodyPr/>
                    <a:lstStyle/>
                    <a:p>
                      <a:pPr algn="l" fontAlgn="ctr"/>
                      <a:r>
                        <a:rPr lang="es-GT" sz="1200" b="1" i="0" u="none" strike="noStrike" dirty="0">
                          <a:solidFill>
                            <a:srgbClr val="000000"/>
                          </a:solidFill>
                          <a:latin typeface="Arial"/>
                        </a:rPr>
                        <a:t>Garantizar la presencia protagónica e incidente de las organizaciones comunitarias y/ó campesinas en  el Sistema de Consejos de Desarrollo, particularmente a nivel municipal y en la gestión territorial de la PNDRI.</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bl>
          </a:graphicData>
        </a:graphic>
      </p:graphicFrame>
      <p:sp>
        <p:nvSpPr>
          <p:cNvPr id="3" name="2 Flecha izquierda"/>
          <p:cNvSpPr/>
          <p:nvPr/>
        </p:nvSpPr>
        <p:spPr>
          <a:xfrm>
            <a:off x="7668344" y="5301208"/>
            <a:ext cx="1440160" cy="764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2" action="ppaction://hlinksldjump"/>
              </a:rPr>
              <a:t>regresar</a:t>
            </a:r>
            <a:endParaRPr lang="es-GT"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79512" y="188640"/>
          <a:ext cx="8640959" cy="6543609"/>
        </p:xfrm>
        <a:graphic>
          <a:graphicData uri="http://schemas.openxmlformats.org/drawingml/2006/table">
            <a:tbl>
              <a:tblPr/>
              <a:tblGrid>
                <a:gridCol w="2592288"/>
                <a:gridCol w="3775236"/>
                <a:gridCol w="1279701"/>
                <a:gridCol w="993734"/>
              </a:tblGrid>
              <a:tr h="674744">
                <a:tc gridSpan="4">
                  <a:txBody>
                    <a:bodyPr/>
                    <a:lstStyle/>
                    <a:p>
                      <a:pPr algn="l" fontAlgn="ctr"/>
                      <a:r>
                        <a:rPr lang="es-GT" sz="1800" b="1" i="0" u="none" strike="noStrike" dirty="0">
                          <a:solidFill>
                            <a:srgbClr val="FFFFFF"/>
                          </a:solidFill>
                          <a:latin typeface="Arial"/>
                        </a:rPr>
                        <a:t>Línea estratégica 6:  </a:t>
                      </a:r>
                      <a:r>
                        <a:rPr lang="es-GT" sz="2000" b="1" i="0" u="none" strike="noStrike" dirty="0">
                          <a:solidFill>
                            <a:srgbClr val="FFFFFF"/>
                          </a:solidFill>
                          <a:latin typeface="Arial"/>
                        </a:rPr>
                        <a:t> </a:t>
                      </a:r>
                      <a:r>
                        <a:rPr lang="es-GT" sz="2000" b="1" i="1" u="none" strike="noStrike" dirty="0">
                          <a:solidFill>
                            <a:srgbClr val="FFFFFF"/>
                          </a:solidFill>
                          <a:latin typeface="Arial"/>
                        </a:rPr>
                        <a:t>"El Camino del Diálogo y la Concertación"</a:t>
                      </a:r>
                      <a:endParaRPr lang="es-GT" sz="1800" b="1" i="0" u="none" strike="noStrike" dirty="0">
                        <a:solidFill>
                          <a:srgbClr val="FFFFFF"/>
                        </a:solidFill>
                        <a:latin typeface="Arial"/>
                      </a:endParaRP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529212">
                <a:tc gridSpan="4">
                  <a:txBody>
                    <a:bodyPr/>
                    <a:lstStyle/>
                    <a:p>
                      <a:pPr algn="l" fontAlgn="ctr"/>
                      <a:r>
                        <a:rPr lang="es-GT" sz="1200" b="1" i="0" u="sng" strike="noStrike" dirty="0">
                          <a:solidFill>
                            <a:srgbClr val="000000"/>
                          </a:solidFill>
                          <a:latin typeface="Arial"/>
                        </a:rPr>
                        <a:t>Objetivo</a:t>
                      </a:r>
                      <a:r>
                        <a:rPr lang="es-GT" sz="1200" b="1" i="0" u="none" strike="noStrike" dirty="0">
                          <a:solidFill>
                            <a:srgbClr val="000000"/>
                          </a:solidFill>
                          <a:latin typeface="Arial"/>
                        </a:rPr>
                        <a:t>:  Lograr un nivel de gobernabilidad democrática que permita la implementación territorial de la PNDRI.</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674744">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Política sectorial correspondiente</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Institución Responsable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635053">
                <a:tc rowSpan="5">
                  <a:txBody>
                    <a:bodyPr/>
                    <a:lstStyle/>
                    <a:p>
                      <a:pPr algn="l" rtl="0" fontAlgn="ctr"/>
                      <a:r>
                        <a:rPr lang="es-GT" sz="1200" b="0" i="0" u="none" strike="noStrike" dirty="0">
                          <a:solidFill>
                            <a:srgbClr val="000000"/>
                          </a:solidFill>
                          <a:latin typeface="Arial"/>
                        </a:rPr>
                        <a:t>Fortalecer y desarrollar la capacidad de concertación para la acción de los sujetos priorizados, así como sus capacidades para darle seguimiento a los acuerdos alcanzados mediante la concertación, de tal manera que se logre su efectivo cumplimiento.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200" b="0" i="0" u="none" strike="noStrike">
                          <a:solidFill>
                            <a:srgbClr val="000000"/>
                          </a:solidFill>
                          <a:latin typeface="Arial"/>
                        </a:rPr>
                        <a:t>Reducción del grado de conflictividad sobre la tierra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0000"/>
                          </a:solidFill>
                          <a:latin typeface="Arial"/>
                        </a:rPr>
                        <a:t>Política de Participación Social y Desarrollo Político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a:solidFill>
                            <a:srgbClr val="000000"/>
                          </a:solidFill>
                          <a:latin typeface="Arial"/>
                        </a:rPr>
                        <a:t>Secretaría de Asuntos Agrarios (SAA)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674744">
                <a:tc vMerge="1">
                  <a:txBody>
                    <a:bodyPr/>
                    <a:lstStyle/>
                    <a:p>
                      <a:endParaRPr lang="es-GT"/>
                    </a:p>
                  </a:txBody>
                  <a:tcPr/>
                </a:tc>
                <a:tc>
                  <a:txBody>
                    <a:bodyPr/>
                    <a:lstStyle/>
                    <a:p>
                      <a:pPr algn="l" rtl="0" fontAlgn="ctr"/>
                      <a:r>
                        <a:rPr lang="es-GT" sz="1200" b="0" i="0" u="none" strike="noStrike">
                          <a:solidFill>
                            <a:srgbClr val="00B050"/>
                          </a:solidFill>
                          <a:latin typeface="Arial"/>
                        </a:rPr>
                        <a:t>Reducción del grado de conflictividad sobre el uso y acceso de los beneficios derivados de la diversidad biológica, los recursos naturales y los servicios ambientales.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B050"/>
                          </a:solidFill>
                          <a:latin typeface="Arial"/>
                        </a:rPr>
                        <a:t>Política Socio Ambiental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B050"/>
                          </a:solidFill>
                          <a:latin typeface="Arial"/>
                        </a:rPr>
                        <a:t>MARN, CONAP, INAB, MEM</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46738">
                <a:tc vMerge="1">
                  <a:txBody>
                    <a:bodyPr/>
                    <a:lstStyle/>
                    <a:p>
                      <a:endParaRPr lang="es-GT"/>
                    </a:p>
                  </a:txBody>
                  <a:tcPr/>
                </a:tc>
                <a:tc>
                  <a:txBody>
                    <a:bodyPr/>
                    <a:lstStyle/>
                    <a:p>
                      <a:pPr algn="l" rtl="0" fontAlgn="ctr"/>
                      <a:r>
                        <a:rPr lang="es-GT" sz="1200" b="0" i="0" u="none" strike="noStrike" dirty="0">
                          <a:solidFill>
                            <a:srgbClr val="00B050"/>
                          </a:solidFill>
                          <a:latin typeface="Arial"/>
                        </a:rPr>
                        <a:t>Impulsar el reconocimiento de la gestión colectiva y tradicional de los recursos naturales y la diversidad biológica.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B050"/>
                          </a:solidFill>
                          <a:latin typeface="Arial"/>
                        </a:rPr>
                        <a:t>Política Socio Ambiental, Política de Diversidad Biológica y Cambio Climático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a:solidFill>
                            <a:srgbClr val="00B050"/>
                          </a:solidFill>
                          <a:latin typeface="Arial"/>
                        </a:rPr>
                        <a:t>MARN, CONAP, INAB, MAGA, MICUDE, MINEDUC</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804930">
                <a:tc vMerge="1">
                  <a:txBody>
                    <a:bodyPr/>
                    <a:lstStyle/>
                    <a:p>
                      <a:endParaRPr lang="es-GT"/>
                    </a:p>
                  </a:txBody>
                  <a:tcPr/>
                </a:tc>
                <a:tc>
                  <a:txBody>
                    <a:bodyPr/>
                    <a:lstStyle/>
                    <a:p>
                      <a:pPr algn="l" rtl="0" fontAlgn="ctr"/>
                      <a:r>
                        <a:rPr lang="es-GT" sz="1200" b="0" i="0" u="none" strike="noStrike" dirty="0">
                          <a:solidFill>
                            <a:srgbClr val="000000"/>
                          </a:solidFill>
                          <a:latin typeface="Arial"/>
                        </a:rPr>
                        <a:t>Programa de fortalecimiento y desarrollo de la capacidad para el diálogo y la concertación para la acción.</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0000"/>
                          </a:solidFill>
                          <a:latin typeface="Arial"/>
                        </a:rPr>
                        <a:t>Política de Participación Social y Desarrollo Político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a:solidFill>
                            <a:srgbClr val="000000"/>
                          </a:solidFill>
                          <a:latin typeface="Arial"/>
                        </a:rPr>
                        <a:t>Sistema Nacional de Diálogo Permanente (SNDP)</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635053">
                <a:tc vMerge="1">
                  <a:txBody>
                    <a:bodyPr/>
                    <a:lstStyle/>
                    <a:p>
                      <a:endParaRPr lang="es-GT"/>
                    </a:p>
                  </a:txBody>
                  <a:tcPr/>
                </a:tc>
                <a:tc>
                  <a:txBody>
                    <a:bodyPr/>
                    <a:lstStyle/>
                    <a:p>
                      <a:pPr algn="l" rtl="0" fontAlgn="ctr"/>
                      <a:r>
                        <a:rPr lang="es-GT" sz="1200" b="0" i="0" u="none" strike="noStrike" dirty="0">
                          <a:solidFill>
                            <a:srgbClr val="000000"/>
                          </a:solidFill>
                          <a:latin typeface="Arial"/>
                        </a:rPr>
                        <a:t>Programa de acompañamiento para la implementación de los acuerdos que produzca concertación.</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0000"/>
                          </a:solidFill>
                          <a:latin typeface="Arial"/>
                        </a:rPr>
                        <a:t>Política de Participación Social y Desarrollo Político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0000"/>
                          </a:solidFill>
                          <a:latin typeface="Arial"/>
                        </a:rPr>
                        <a:t>Secretaría de Asuntos Agrarios (SAA)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4606">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GT" sz="600" b="0" i="0" u="none" strike="noStrike">
                          <a:solidFill>
                            <a:srgbClr val="000000"/>
                          </a:solidFill>
                          <a:latin typeface="Arial"/>
                        </a:rPr>
                        <a:t> </a:t>
                      </a:r>
                    </a:p>
                  </a:txBody>
                  <a:tcPr marL="6112" marR="6112" marT="611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3679">
                <a:tc gridSpan="4">
                  <a:txBody>
                    <a:bodyPr/>
                    <a:lstStyle/>
                    <a:p>
                      <a:pPr algn="l" fontAlgn="ctr"/>
                      <a:r>
                        <a:rPr lang="es-GT" sz="1600" b="1" i="0" u="sng" strike="noStrike" dirty="0">
                          <a:solidFill>
                            <a:srgbClr val="FFFFFF"/>
                          </a:solidFill>
                          <a:latin typeface="Arial"/>
                        </a:rPr>
                        <a:t>Intervención Esencial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357218">
                <a:tc gridSpan="4">
                  <a:txBody>
                    <a:bodyPr/>
                    <a:lstStyle/>
                    <a:p>
                      <a:pPr algn="l" fontAlgn="ctr"/>
                      <a:r>
                        <a:rPr lang="es-GT" sz="1200" b="1" i="0" u="none" strike="noStrike" dirty="0">
                          <a:solidFill>
                            <a:srgbClr val="000000"/>
                          </a:solidFill>
                          <a:latin typeface="Arial"/>
                        </a:rPr>
                        <a:t>Hacer vinculantes los acuerdos alcanzados mediante la concertación para la acción.</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bl>
          </a:graphicData>
        </a:graphic>
      </p:graphicFrame>
      <p:sp>
        <p:nvSpPr>
          <p:cNvPr id="3" name="2 Flecha izquierda">
            <a:hlinkClick r:id="rId2" action="ppaction://hlinksldjump"/>
          </p:cNvPr>
          <p:cNvSpPr/>
          <p:nvPr/>
        </p:nvSpPr>
        <p:spPr>
          <a:xfrm>
            <a:off x="7668344" y="6021288"/>
            <a:ext cx="1440160" cy="764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3" action="ppaction://hlinksldjump"/>
              </a:rPr>
              <a:t>regresar</a:t>
            </a:r>
            <a:endParaRPr lang="es-GT"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79512" y="260648"/>
          <a:ext cx="8424936" cy="6402455"/>
        </p:xfrm>
        <a:graphic>
          <a:graphicData uri="http://schemas.openxmlformats.org/drawingml/2006/table">
            <a:tbl>
              <a:tblPr/>
              <a:tblGrid>
                <a:gridCol w="1981014"/>
                <a:gridCol w="3759423"/>
                <a:gridCol w="1511086"/>
                <a:gridCol w="1173413"/>
              </a:tblGrid>
              <a:tr h="642855">
                <a:tc gridSpan="4">
                  <a:txBody>
                    <a:bodyPr/>
                    <a:lstStyle/>
                    <a:p>
                      <a:pPr algn="l" fontAlgn="ctr"/>
                      <a:r>
                        <a:rPr lang="es-GT" sz="1800" b="1" i="0" u="none" strike="noStrike" dirty="0">
                          <a:solidFill>
                            <a:srgbClr val="FFFFFF"/>
                          </a:solidFill>
                          <a:latin typeface="Arial"/>
                        </a:rPr>
                        <a:t>Línea estratégica 7:   </a:t>
                      </a:r>
                      <a:r>
                        <a:rPr lang="es-GT" sz="2000" b="1" i="0" u="none" strike="noStrike" dirty="0">
                          <a:solidFill>
                            <a:srgbClr val="FFFFFF"/>
                          </a:solidFill>
                          <a:latin typeface="Arial"/>
                        </a:rPr>
                        <a:t>"</a:t>
                      </a:r>
                      <a:r>
                        <a:rPr lang="es-GT" sz="2000" b="1" i="1" u="none" strike="noStrike" dirty="0">
                          <a:solidFill>
                            <a:srgbClr val="FFFFFF"/>
                          </a:solidFill>
                          <a:latin typeface="Arial"/>
                        </a:rPr>
                        <a:t>El Camino de la Luz y la Energía</a:t>
                      </a:r>
                      <a:r>
                        <a:rPr lang="es-GT" sz="2000" b="1" i="0" u="none" strike="noStrike" dirty="0">
                          <a:solidFill>
                            <a:srgbClr val="FFFFFF"/>
                          </a:solidFill>
                          <a:latin typeface="Arial"/>
                        </a:rPr>
                        <a:t>"</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97D"/>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795916">
                <a:tc gridSpan="4">
                  <a:txBody>
                    <a:bodyPr/>
                    <a:lstStyle/>
                    <a:p>
                      <a:pPr algn="l" fontAlgn="ctr"/>
                      <a:r>
                        <a:rPr lang="es-GT" sz="1200" b="1" i="0" u="sng" strike="noStrike" dirty="0">
                          <a:solidFill>
                            <a:srgbClr val="000000"/>
                          </a:solidFill>
                          <a:latin typeface="Arial"/>
                        </a:rPr>
                        <a:t>Objetivo</a:t>
                      </a:r>
                      <a:r>
                        <a:rPr lang="es-GT" sz="1200" b="1" i="0" u="none" strike="noStrike" dirty="0">
                          <a:solidFill>
                            <a:srgbClr val="000000"/>
                          </a:solidFill>
                          <a:latin typeface="Arial"/>
                        </a:rPr>
                        <a:t>:  Promover la electrificación en beneficio directo de la calidad de vida y las capacidades productivas del sujeto priorizado</a:t>
                      </a:r>
                      <a:r>
                        <a:rPr lang="es-GT" sz="1200" b="1" i="0" u="none" strike="noStrike" dirty="0">
                          <a:solidFill>
                            <a:srgbClr val="00B050"/>
                          </a:solidFill>
                          <a:latin typeface="Arial"/>
                        </a:rPr>
                        <a:t>, priorizando la utilización de los recursos naturales renovables y de bajo impacto ambiental</a:t>
                      </a:r>
                      <a:r>
                        <a:rPr lang="es-GT" sz="1200" b="1" i="0" u="none" strike="noStrike" dirty="0">
                          <a:solidFill>
                            <a:srgbClr val="000000"/>
                          </a:solidFill>
                          <a:latin typeface="Arial"/>
                        </a:rPr>
                        <a:t>.</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780608">
                <a:tc>
                  <a:txBody>
                    <a:bodyPr/>
                    <a:lstStyle/>
                    <a:p>
                      <a:pPr algn="ctr" fontAlgn="ctr"/>
                      <a:r>
                        <a:rPr lang="es-GT" sz="1000" b="1" i="0" u="none" strike="noStrike" dirty="0">
                          <a:solidFill>
                            <a:srgbClr val="000000"/>
                          </a:solidFill>
                          <a:latin typeface="Arial"/>
                        </a:rPr>
                        <a:t>Herramientas</a:t>
                      </a:r>
                      <a:br>
                        <a:rPr lang="es-GT" sz="1000" b="1" i="0" u="none" strike="noStrike" dirty="0">
                          <a:solidFill>
                            <a:srgbClr val="000000"/>
                          </a:solidFill>
                          <a:latin typeface="Arial"/>
                        </a:rPr>
                      </a:br>
                      <a:r>
                        <a:rPr lang="es-GT" sz="1000" b="1" i="0" u="none" strike="noStrike" dirty="0">
                          <a:solidFill>
                            <a:srgbClr val="000000"/>
                          </a:solidFill>
                          <a:latin typeface="Arial"/>
                        </a:rPr>
                        <a:t>(intervenciones estratégicas sectoriales)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Componentes</a:t>
                      </a:r>
                      <a:br>
                        <a:rPr lang="es-GT" sz="1000" b="1" i="0" u="none" strike="noStrike" dirty="0">
                          <a:solidFill>
                            <a:srgbClr val="000000"/>
                          </a:solidFill>
                          <a:latin typeface="Arial"/>
                        </a:rPr>
                      </a:br>
                      <a:r>
                        <a:rPr lang="es-GT" sz="1000" b="1" i="0" u="none" strike="noStrike" dirty="0">
                          <a:solidFill>
                            <a:srgbClr val="000000"/>
                          </a:solidFill>
                          <a:latin typeface="Arial"/>
                        </a:rPr>
                        <a:t>(programas y proyectos específicos)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Política sectorial correspondiente</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GT" sz="1000" b="1" i="0" u="none" strike="noStrike" dirty="0">
                          <a:solidFill>
                            <a:srgbClr val="000000"/>
                          </a:solidFill>
                          <a:latin typeface="Arial"/>
                        </a:rPr>
                        <a:t>Institución Responsable </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040810">
                <a:tc>
                  <a:txBody>
                    <a:bodyPr/>
                    <a:lstStyle/>
                    <a:p>
                      <a:pPr algn="l" rtl="0" fontAlgn="ctr"/>
                      <a:r>
                        <a:rPr lang="es-GT" sz="1200" b="0" i="0" u="none" strike="noStrike" dirty="0">
                          <a:solidFill>
                            <a:srgbClr val="00B050"/>
                          </a:solidFill>
                          <a:latin typeface="Arial"/>
                        </a:rPr>
                        <a:t>Construcción de infraestructura para la generación, transformación y distribución eléctrica.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200" b="0" i="0" u="none" strike="noStrike">
                          <a:solidFill>
                            <a:srgbClr val="00B050"/>
                          </a:solidFill>
                          <a:latin typeface="Arial"/>
                        </a:rPr>
                        <a:t>Promoción de la construcción de infraestructura para la generación, transformación y distribución eléctrica con la participación pública y equidad social, privilegiando las fuentes de energía renovable, con el uso de tecnologías apropiadas.</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B050"/>
                          </a:solidFill>
                          <a:latin typeface="Arial"/>
                        </a:rPr>
                        <a:t>Política Energética, Social y de Cambio Climático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1000" b="0" i="0" u="none" strike="noStrike">
                          <a:solidFill>
                            <a:srgbClr val="00B050"/>
                          </a:solidFill>
                          <a:latin typeface="Arial"/>
                        </a:rPr>
                        <a:t>MEM</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734689">
                <a:tc>
                  <a:txBody>
                    <a:bodyPr/>
                    <a:lstStyle/>
                    <a:p>
                      <a:pPr algn="l" fontAlgn="ctr"/>
                      <a:r>
                        <a:rPr lang="es-GT" sz="1200" b="0" i="0" u="none" strike="noStrike" dirty="0">
                          <a:solidFill>
                            <a:srgbClr val="00B050"/>
                          </a:solidFill>
                          <a:latin typeface="Arial"/>
                        </a:rPr>
                        <a:t>Implementación de incentivos para energías renovables en el área rural.</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200" b="0" i="0" u="none" strike="noStrike" dirty="0">
                          <a:solidFill>
                            <a:srgbClr val="00B050"/>
                          </a:solidFill>
                          <a:latin typeface="Arial"/>
                        </a:rPr>
                        <a:t>Mejorar los procedimientos para el acceso y la aplicación de incentivos enfocado al beneficio del sujeto priorizado.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B050"/>
                          </a:solidFill>
                          <a:latin typeface="Arial"/>
                        </a:rPr>
                        <a:t>Política Energética y Política </a:t>
                      </a:r>
                      <a:r>
                        <a:rPr lang="es-GT" sz="1000" b="0" i="0" u="none" strike="noStrike" dirty="0" err="1">
                          <a:solidFill>
                            <a:srgbClr val="00B050"/>
                          </a:solidFill>
                          <a:latin typeface="Arial"/>
                        </a:rPr>
                        <a:t>Nac</a:t>
                      </a:r>
                      <a:r>
                        <a:rPr lang="es-GT" sz="1000" b="0" i="0" u="none" strike="noStrike" dirty="0">
                          <a:solidFill>
                            <a:srgbClr val="00B050"/>
                          </a:solidFill>
                          <a:latin typeface="Arial"/>
                        </a:rPr>
                        <a:t>. de Cambio Climático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1000" b="0" i="0" u="none" strike="noStrike" dirty="0">
                          <a:solidFill>
                            <a:srgbClr val="00B050"/>
                          </a:solidFill>
                          <a:latin typeface="Arial"/>
                        </a:rPr>
                        <a:t>MEM</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06121">
                <a:tc>
                  <a:txBody>
                    <a:bodyPr/>
                    <a:lstStyle/>
                    <a:p>
                      <a:pPr algn="l" fontAlgn="ctr"/>
                      <a:r>
                        <a:rPr lang="es-GT" sz="1200" b="0" i="0" u="none" strike="noStrike" dirty="0">
                          <a:solidFill>
                            <a:srgbClr val="000000"/>
                          </a:solidFill>
                          <a:latin typeface="Arial"/>
                        </a:rPr>
                        <a:t>Ampliación de interconexión eléctrica.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GT" sz="1200" b="0" i="0" u="none" strike="noStrike" dirty="0">
                          <a:solidFill>
                            <a:srgbClr val="00B050"/>
                          </a:solidFill>
                          <a:latin typeface="Arial"/>
                        </a:rPr>
                        <a:t>Desarrollo de proyectos de interconexión eléctrica.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es-GT" sz="1000" b="0" i="0" u="none" strike="noStrike" dirty="0">
                          <a:solidFill>
                            <a:srgbClr val="00B050"/>
                          </a:solidFill>
                          <a:latin typeface="Arial"/>
                        </a:rPr>
                        <a:t>Política Energética</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GT" sz="1000" b="0" i="0" u="none" strike="noStrike" dirty="0">
                          <a:solidFill>
                            <a:srgbClr val="00B050"/>
                          </a:solidFill>
                          <a:latin typeface="Arial"/>
                        </a:rPr>
                        <a:t>MEM</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06121">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GT" sz="600" b="0" i="0" u="none" strike="noStrike">
                          <a:solidFill>
                            <a:srgbClr val="000000"/>
                          </a:solidFill>
                          <a:latin typeface="Arial"/>
                        </a:rPr>
                        <a:t> </a:t>
                      </a:r>
                    </a:p>
                  </a:txBody>
                  <a:tcPr marL="6112" marR="6112" marT="611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GT" sz="600" b="0" i="0" u="none" strike="noStrike">
                          <a:solidFill>
                            <a:srgbClr val="000000"/>
                          </a:solidFill>
                          <a:latin typeface="Arial"/>
                        </a:rPr>
                        <a:t> </a:t>
                      </a:r>
                    </a:p>
                  </a:txBody>
                  <a:tcPr marL="6112" marR="6112" marT="611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74487">
                <a:tc gridSpan="4">
                  <a:txBody>
                    <a:bodyPr/>
                    <a:lstStyle/>
                    <a:p>
                      <a:pPr algn="l" fontAlgn="ctr"/>
                      <a:r>
                        <a:rPr lang="es-GT" sz="1600" b="1" i="0" u="sng" strike="noStrike" dirty="0">
                          <a:solidFill>
                            <a:srgbClr val="FFFFFF"/>
                          </a:solidFill>
                          <a:latin typeface="Arial"/>
                        </a:rPr>
                        <a:t>Intervenciones Esenciales</a:t>
                      </a:r>
                    </a:p>
                  </a:txBody>
                  <a:tcPr marL="6112" marR="6112" marT="611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612242">
                <a:tc gridSpan="4">
                  <a:txBody>
                    <a:bodyPr/>
                    <a:lstStyle/>
                    <a:p>
                      <a:pPr algn="l" fontAlgn="ctr"/>
                      <a:r>
                        <a:rPr lang="es-GT" sz="1200" b="1" i="0" u="none" strike="noStrike" dirty="0">
                          <a:solidFill>
                            <a:srgbClr val="000000"/>
                          </a:solidFill>
                          <a:latin typeface="Arial"/>
                        </a:rPr>
                        <a:t>Promover inversiones hidroeléctricas</a:t>
                      </a:r>
                      <a:r>
                        <a:rPr lang="es-GT" sz="1200" b="1" i="0" u="none" strike="noStrike" dirty="0">
                          <a:solidFill>
                            <a:srgbClr val="00B050"/>
                          </a:solidFill>
                          <a:latin typeface="Arial"/>
                        </a:rPr>
                        <a:t> y otras energías renovables</a:t>
                      </a:r>
                      <a:r>
                        <a:rPr lang="es-GT" sz="1200" b="1" i="0" u="none" strike="noStrike" dirty="0">
                          <a:solidFill>
                            <a:srgbClr val="000000"/>
                          </a:solidFill>
                          <a:latin typeface="Arial"/>
                        </a:rPr>
                        <a:t> con esquemas de </a:t>
                      </a:r>
                      <a:r>
                        <a:rPr lang="es-GT" sz="1200" b="1" i="0" u="none" strike="noStrike" dirty="0" err="1">
                          <a:solidFill>
                            <a:srgbClr val="000000"/>
                          </a:solidFill>
                          <a:latin typeface="Arial"/>
                        </a:rPr>
                        <a:t>co</a:t>
                      </a:r>
                      <a:r>
                        <a:rPr lang="es-GT" sz="1200" b="1" i="0" u="none" strike="noStrike" dirty="0">
                          <a:solidFill>
                            <a:srgbClr val="000000"/>
                          </a:solidFill>
                          <a:latin typeface="Arial"/>
                        </a:rPr>
                        <a:t>-participación comunitaria, garantizando la producción de beneficios directos para las poblaciones locales</a:t>
                      </a:r>
                      <a:r>
                        <a:rPr lang="es-GT" sz="1200" b="1" i="0" u="none" strike="noStrike" dirty="0">
                          <a:solidFill>
                            <a:srgbClr val="00B050"/>
                          </a:solidFill>
                          <a:latin typeface="Arial"/>
                        </a:rPr>
                        <a:t>, implementando medidas y prácticas de mitigación y adaptación al cambio climático</a:t>
                      </a:r>
                      <a:r>
                        <a:rPr lang="es-GT" sz="1200" b="1" i="0" u="none" strike="noStrike" dirty="0">
                          <a:solidFill>
                            <a:srgbClr val="000000"/>
                          </a:solidFill>
                          <a:latin typeface="Arial"/>
                        </a:rPr>
                        <a:t>.</a:t>
                      </a:r>
                    </a:p>
                  </a:txBody>
                  <a:tcPr marL="6112" marR="6112" marT="611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r h="642855">
                <a:tc gridSpan="4">
                  <a:txBody>
                    <a:bodyPr/>
                    <a:lstStyle/>
                    <a:p>
                      <a:pPr algn="l" fontAlgn="ctr"/>
                      <a:r>
                        <a:rPr lang="es-GT" sz="1200" b="1" i="0" u="none" strike="noStrike" dirty="0">
                          <a:solidFill>
                            <a:srgbClr val="00B050"/>
                          </a:solidFill>
                          <a:latin typeface="Arial"/>
                        </a:rPr>
                        <a:t>Diseño e implementación del Plan Nacional de Energía para la producción y el consumo, así como programas y proyectos de reducción de emisiones de gases de efecto invernadero.</a:t>
                      </a:r>
                    </a:p>
                  </a:txBody>
                  <a:tcPr marL="6112" marR="6112" marT="61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GT"/>
                    </a:p>
                  </a:txBody>
                  <a:tcPr/>
                </a:tc>
                <a:tc hMerge="1">
                  <a:txBody>
                    <a:bodyPr/>
                    <a:lstStyle/>
                    <a:p>
                      <a:endParaRPr lang="es-GT"/>
                    </a:p>
                  </a:txBody>
                  <a:tcPr/>
                </a:tc>
                <a:tc hMerge="1">
                  <a:txBody>
                    <a:bodyPr/>
                    <a:lstStyle/>
                    <a:p>
                      <a:endParaRPr lang="es-GT"/>
                    </a:p>
                  </a:txBody>
                  <a:tcPr/>
                </a:tc>
              </a:tr>
            </a:tbl>
          </a:graphicData>
        </a:graphic>
      </p:graphicFrame>
      <p:sp>
        <p:nvSpPr>
          <p:cNvPr id="3" name="2 Flecha izquierda">
            <a:hlinkClick r:id="rId2" action="ppaction://hlinksldjump"/>
          </p:cNvPr>
          <p:cNvSpPr/>
          <p:nvPr/>
        </p:nvSpPr>
        <p:spPr>
          <a:xfrm>
            <a:off x="7847856" y="4797152"/>
            <a:ext cx="1296144" cy="6206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3" action="ppaction://hlinksldjump"/>
              </a:rPr>
              <a:t>regresar</a:t>
            </a:r>
            <a:endParaRPr lang="es-GT"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magen Plan Pacto HCero.jpg"/>
          <p:cNvPicPr>
            <a:picLocks noChangeAspect="1" noChangeArrowheads="1"/>
          </p:cNvPicPr>
          <p:nvPr/>
        </p:nvPicPr>
        <p:blipFill>
          <a:blip r:embed="rId2" cstate="print"/>
          <a:srcRect/>
          <a:stretch>
            <a:fillRect/>
          </a:stretch>
        </p:blipFill>
        <p:spPr bwMode="auto">
          <a:xfrm rot="284911">
            <a:off x="460682" y="789708"/>
            <a:ext cx="2485442" cy="34166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4 Flecha izquierda">
            <a:hlinkClick r:id="rId3" action="ppaction://hlinksldjump"/>
          </p:cNvPr>
          <p:cNvSpPr/>
          <p:nvPr/>
        </p:nvSpPr>
        <p:spPr>
          <a:xfrm>
            <a:off x="7668344" y="0"/>
            <a:ext cx="1296144" cy="6206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4" action="ppaction://hlinksldjump"/>
              </a:rPr>
              <a:t>regresar</a:t>
            </a:r>
            <a:endParaRPr lang="es-GT" dirty="0"/>
          </a:p>
        </p:txBody>
      </p:sp>
      <p:pic>
        <p:nvPicPr>
          <p:cNvPr id="2" name="Picture 2"/>
          <p:cNvPicPr>
            <a:picLocks noChangeAspect="1" noChangeArrowheads="1"/>
          </p:cNvPicPr>
          <p:nvPr/>
        </p:nvPicPr>
        <p:blipFill>
          <a:blip r:embed="rId5" cstate="print"/>
          <a:srcRect/>
          <a:stretch>
            <a:fillRect/>
          </a:stretch>
        </p:blipFill>
        <p:spPr bwMode="auto">
          <a:xfrm rot="322480">
            <a:off x="4063746" y="147482"/>
            <a:ext cx="3354755" cy="4382408"/>
          </a:xfrm>
          <a:prstGeom prst="rect">
            <a:avLst/>
          </a:prstGeom>
          <a:noFill/>
          <a:ln w="9525">
            <a:noFill/>
            <a:miter lim="800000"/>
            <a:headEnd/>
            <a:tailEnd/>
          </a:ln>
        </p:spPr>
      </p:pic>
      <p:pic>
        <p:nvPicPr>
          <p:cNvPr id="3" name="Picture 3"/>
          <p:cNvPicPr>
            <a:picLocks noChangeAspect="1" noChangeArrowheads="1"/>
          </p:cNvPicPr>
          <p:nvPr/>
        </p:nvPicPr>
        <p:blipFill>
          <a:blip r:embed="rId6" cstate="print"/>
          <a:srcRect l="11954" t="59220" r="9297" b="24489"/>
          <a:stretch>
            <a:fillRect/>
          </a:stretch>
        </p:blipFill>
        <p:spPr bwMode="auto">
          <a:xfrm>
            <a:off x="171641" y="3789040"/>
            <a:ext cx="8792847" cy="2808312"/>
          </a:xfrm>
          <a:prstGeom prst="rect">
            <a:avLst/>
          </a:prstGeom>
          <a:noFill/>
          <a:ln w="9525">
            <a:noFill/>
            <a:miter lim="800000"/>
            <a:headEnd/>
            <a:tailEnd/>
          </a:ln>
        </p:spPr>
      </p:pic>
      <p:sp>
        <p:nvSpPr>
          <p:cNvPr id="10" name="9 CuadroTexto"/>
          <p:cNvSpPr txBox="1"/>
          <p:nvPr/>
        </p:nvSpPr>
        <p:spPr>
          <a:xfrm>
            <a:off x="395536" y="3933056"/>
            <a:ext cx="7344816" cy="338554"/>
          </a:xfrm>
          <a:prstGeom prst="rect">
            <a:avLst/>
          </a:prstGeom>
          <a:solidFill>
            <a:srgbClr val="FFFF00"/>
          </a:solidFill>
        </p:spPr>
        <p:txBody>
          <a:bodyPr wrap="square" rtlCol="0">
            <a:spAutoFit/>
          </a:bodyPr>
          <a:lstStyle/>
          <a:p>
            <a:r>
              <a:rPr lang="es-GT" sz="1600" b="1" dirty="0" smtClean="0"/>
              <a:t>La desnutrición y la pobreza no son condiciones naturales de la sociedad</a:t>
            </a:r>
            <a:endParaRPr lang="es-GT" sz="1600" b="1" dirty="0"/>
          </a:p>
        </p:txBody>
      </p:sp>
      <p:sp>
        <p:nvSpPr>
          <p:cNvPr id="11" name="10 CuadroTexto"/>
          <p:cNvSpPr txBox="1"/>
          <p:nvPr/>
        </p:nvSpPr>
        <p:spPr>
          <a:xfrm>
            <a:off x="467544" y="5589240"/>
            <a:ext cx="7848872" cy="923330"/>
          </a:xfrm>
          <a:prstGeom prst="rect">
            <a:avLst/>
          </a:prstGeom>
          <a:solidFill>
            <a:srgbClr val="FFFF00"/>
          </a:solidFill>
        </p:spPr>
        <p:txBody>
          <a:bodyPr wrap="square" rtlCol="0">
            <a:spAutoFit/>
          </a:bodyPr>
          <a:lstStyle/>
          <a:p>
            <a:r>
              <a:rPr lang="es-GT" b="1" dirty="0" smtClean="0"/>
              <a:t>Hoy decidimos enfrentar las causas inmediatas que producen este flagelo, pero también las raíces estructurales que las determinan y que están relacionadas con la pobreza y la ausencia de desarrollo.</a:t>
            </a:r>
            <a:endParaRPr lang="es-GT"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4700" t="21656" r="23634" b="12392"/>
          <a:stretch>
            <a:fillRect/>
          </a:stretch>
        </p:blipFill>
        <p:spPr bwMode="auto">
          <a:xfrm>
            <a:off x="-1" y="0"/>
            <a:ext cx="9132431" cy="4725144"/>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l="41145" t="29905" r="32844" b="18298"/>
          <a:stretch>
            <a:fillRect/>
          </a:stretch>
        </p:blipFill>
        <p:spPr bwMode="auto">
          <a:xfrm rot="227251">
            <a:off x="3744668" y="867873"/>
            <a:ext cx="3351304" cy="3752013"/>
          </a:xfrm>
          <a:prstGeom prst="rect">
            <a:avLst/>
          </a:prstGeom>
          <a:noFill/>
          <a:ln w="9525">
            <a:noFill/>
            <a:miter lim="800000"/>
            <a:headEnd/>
            <a:tailEnd/>
          </a:ln>
        </p:spPr>
      </p:pic>
      <p:grpSp>
        <p:nvGrpSpPr>
          <p:cNvPr id="10" name="9 Grupo"/>
          <p:cNvGrpSpPr/>
          <p:nvPr/>
        </p:nvGrpSpPr>
        <p:grpSpPr>
          <a:xfrm>
            <a:off x="0" y="4869160"/>
            <a:ext cx="9144000" cy="2016224"/>
            <a:chOff x="0" y="4653136"/>
            <a:chExt cx="9144000" cy="2016224"/>
          </a:xfrm>
        </p:grpSpPr>
        <p:pic>
          <p:nvPicPr>
            <p:cNvPr id="2054" name="Picture 6"/>
            <p:cNvPicPr>
              <a:picLocks noChangeAspect="1" noChangeArrowheads="1"/>
            </p:cNvPicPr>
            <p:nvPr/>
          </p:nvPicPr>
          <p:blipFill>
            <a:blip r:embed="rId4" cstate="print"/>
            <a:srcRect l="4427" t="21656" b="44876"/>
            <a:stretch>
              <a:fillRect/>
            </a:stretch>
          </p:blipFill>
          <p:spPr bwMode="auto">
            <a:xfrm>
              <a:off x="0" y="4653136"/>
              <a:ext cx="9144000" cy="1970636"/>
            </a:xfrm>
            <a:prstGeom prst="rect">
              <a:avLst/>
            </a:prstGeom>
            <a:noFill/>
            <a:ln w="9525">
              <a:noFill/>
              <a:miter lim="800000"/>
              <a:headEnd/>
              <a:tailEnd/>
            </a:ln>
          </p:spPr>
        </p:pic>
        <p:pic>
          <p:nvPicPr>
            <p:cNvPr id="2055" name="Picture 7"/>
            <p:cNvPicPr>
              <a:picLocks noChangeAspect="1" noChangeArrowheads="1"/>
            </p:cNvPicPr>
            <p:nvPr/>
          </p:nvPicPr>
          <p:blipFill>
            <a:blip r:embed="rId5" cstate="print"/>
            <a:srcRect l="4427" t="81702" r="1489" b="10423"/>
            <a:stretch>
              <a:fillRect/>
            </a:stretch>
          </p:blipFill>
          <p:spPr bwMode="auto">
            <a:xfrm>
              <a:off x="0" y="6165304"/>
              <a:ext cx="9144000" cy="504056"/>
            </a:xfrm>
            <a:prstGeom prst="rect">
              <a:avLst/>
            </a:prstGeom>
            <a:noFill/>
            <a:ln w="9525">
              <a:noFill/>
              <a:miter lim="800000"/>
              <a:headEnd/>
              <a:tailEnd/>
            </a:ln>
          </p:spPr>
        </p:pic>
      </p:grpSp>
      <p:sp>
        <p:nvSpPr>
          <p:cNvPr id="11" name="10 Elipse"/>
          <p:cNvSpPr/>
          <p:nvPr/>
        </p:nvSpPr>
        <p:spPr>
          <a:xfrm>
            <a:off x="0" y="5013176"/>
            <a:ext cx="46754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2" name="11 Elipse"/>
          <p:cNvSpPr/>
          <p:nvPr/>
        </p:nvSpPr>
        <p:spPr>
          <a:xfrm>
            <a:off x="0" y="6641976"/>
            <a:ext cx="46754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3" name="12 CuadroTexto"/>
          <p:cNvSpPr txBox="1"/>
          <p:nvPr/>
        </p:nvSpPr>
        <p:spPr>
          <a:xfrm rot="394054">
            <a:off x="6372200" y="2348880"/>
            <a:ext cx="187220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GT" sz="1200" b="1" dirty="0" smtClean="0"/>
              <a:t>CAMPOS QUE SE INCLUYEN EN LA BASE DE DATOS </a:t>
            </a:r>
            <a:endParaRPr lang="es-GT" sz="12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4700" t="21656" r="23634" b="12392"/>
          <a:stretch>
            <a:fillRect/>
          </a:stretch>
        </p:blipFill>
        <p:spPr bwMode="auto">
          <a:xfrm>
            <a:off x="-1" y="620688"/>
            <a:ext cx="9132431" cy="4725144"/>
          </a:xfrm>
          <a:prstGeom prst="rect">
            <a:avLst/>
          </a:prstGeom>
          <a:noFill/>
          <a:ln w="9525">
            <a:noFill/>
            <a:miter lim="800000"/>
            <a:headEnd/>
            <a:tailEnd/>
          </a:ln>
        </p:spPr>
      </p:pic>
      <p:sp>
        <p:nvSpPr>
          <p:cNvPr id="3" name="2 Flecha izquierda">
            <a:hlinkClick r:id="rId3" action="ppaction://hlinksldjump"/>
          </p:cNvPr>
          <p:cNvSpPr/>
          <p:nvPr/>
        </p:nvSpPr>
        <p:spPr>
          <a:xfrm>
            <a:off x="7596336" y="6165304"/>
            <a:ext cx="1296144" cy="6206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4" action="ppaction://hlinksldjump"/>
              </a:rPr>
              <a:t>regresar</a:t>
            </a:r>
            <a:endParaRPr lang="es-GT" dirty="0"/>
          </a:p>
        </p:txBody>
      </p:sp>
      <p:sp>
        <p:nvSpPr>
          <p:cNvPr id="6" name="2 Marcador de contenido"/>
          <p:cNvSpPr txBox="1">
            <a:spLocks/>
          </p:cNvSpPr>
          <p:nvPr/>
        </p:nvSpPr>
        <p:spPr>
          <a:xfrm>
            <a:off x="179512" y="1412776"/>
            <a:ext cx="8712968" cy="4320480"/>
          </a:xfrm>
          <a:prstGeom prst="rect">
            <a:avLst/>
          </a:prstGeom>
          <a:solidFill>
            <a:schemeClr val="bg1"/>
          </a:solidFill>
        </p:spPr>
        <p:txBody>
          <a:bodyPr>
            <a:normAutofit/>
          </a:bodyPr>
          <a:lstStyle/>
          <a:p>
            <a:pPr marL="274320" marR="0" lvl="0" indent="-274320" algn="just"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lang="es-ES_tradnl" sz="2600" dirty="0" smtClean="0"/>
              <a:t>Se mapearon 90 municipios, en 9 departamentos. </a:t>
            </a:r>
          </a:p>
          <a:p>
            <a:pPr marL="274320" marR="0" lvl="0" indent="-274320" algn="just" defTabSz="914400" rtl="0" eaLnBrk="1" fontAlgn="auto" latinLnBrk="0" hangingPunct="1">
              <a:lnSpc>
                <a:spcPct val="100000"/>
              </a:lnSpc>
              <a:spcBef>
                <a:spcPts val="600"/>
              </a:spcBef>
              <a:spcAft>
                <a:spcPts val="0"/>
              </a:spcAft>
              <a:buClr>
                <a:schemeClr val="tx2"/>
              </a:buClr>
              <a:buSzPct val="73000"/>
              <a:tabLst/>
              <a:defRPr/>
            </a:pPr>
            <a:endParaRPr lang="es-ES_tradnl" sz="2600" dirty="0" smtClean="0"/>
          </a:p>
          <a:p>
            <a:pPr marL="274320" marR="0" lvl="0" indent="-274320" algn="just"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lang="es-ES_tradnl" sz="2600" dirty="0" smtClean="0"/>
              <a:t>La base de datos contienes 645 registros de organizaciones sociales, partidos políticos, cooperativas y comités cívicos, entre otros.</a:t>
            </a:r>
          </a:p>
          <a:p>
            <a:pPr marL="274320" marR="0" lvl="0" indent="-274320" algn="just" defTabSz="914400" rtl="0" eaLnBrk="1" fontAlgn="auto" latinLnBrk="0" hangingPunct="1">
              <a:lnSpc>
                <a:spcPct val="100000"/>
              </a:lnSpc>
              <a:spcBef>
                <a:spcPts val="600"/>
              </a:spcBef>
              <a:spcAft>
                <a:spcPts val="0"/>
              </a:spcAft>
              <a:buClr>
                <a:schemeClr val="tx2"/>
              </a:buClr>
              <a:buSzPct val="73000"/>
              <a:tabLst/>
              <a:defRPr/>
            </a:pPr>
            <a:endParaRPr lang="es-ES_tradnl" sz="2600" dirty="0" smtClean="0"/>
          </a:p>
          <a:p>
            <a:pPr marL="274320" marR="0" lvl="0" indent="-274320" algn="just"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lang="es-ES_tradnl" sz="2600" dirty="0" smtClean="0"/>
              <a:t>560 organizaciones respondieron positivamente para participar en los talleres de formación relacionados con el desarrollo rural. </a:t>
            </a:r>
            <a:endParaRPr kumimoji="0" lang="es-ES_tradnl"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ts val="600"/>
              </a:spcBef>
              <a:spcAft>
                <a:spcPts val="0"/>
              </a:spcAft>
              <a:buClr>
                <a:schemeClr val="tx2"/>
              </a:buClr>
              <a:buSzPct val="73000"/>
              <a:buFont typeface="Wingdings 2"/>
              <a:buChar char=""/>
              <a:tabLst/>
              <a:defRPr/>
            </a:pPr>
            <a:endParaRPr kumimoji="0" lang="es-A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just" defTabSz="914400" rtl="0" eaLnBrk="1" fontAlgn="auto" latinLnBrk="0" hangingPunct="1">
              <a:lnSpc>
                <a:spcPct val="100000"/>
              </a:lnSpc>
              <a:spcBef>
                <a:spcPts val="600"/>
              </a:spcBef>
              <a:spcAft>
                <a:spcPts val="0"/>
              </a:spcAft>
              <a:buClr>
                <a:schemeClr val="tx2"/>
              </a:buClr>
              <a:buSzPct val="73000"/>
              <a:buFont typeface="Wingdings 2"/>
              <a:buChar char=""/>
              <a:tabLst/>
              <a:defRPr/>
            </a:pPr>
            <a:endParaRPr kumimoji="0" lang="es-AR"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
        <p:nvSpPr>
          <p:cNvPr id="5" name="4 CuadroTexto"/>
          <p:cNvSpPr txBox="1"/>
          <p:nvPr/>
        </p:nvSpPr>
        <p:spPr>
          <a:xfrm>
            <a:off x="8342015" y="285728"/>
            <a:ext cx="529440" cy="46166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sz="1200" dirty="0" smtClean="0">
                <a:latin typeface="Calibri" pitchFamily="34" charset="0"/>
                <a:cs typeface="Aparajita" pitchFamily="34" charset="0"/>
              </a:rPr>
              <a:t>UTI</a:t>
            </a:r>
          </a:p>
          <a:p>
            <a:r>
              <a:rPr lang="es-MX" sz="1200" dirty="0" smtClean="0">
                <a:latin typeface="Calibri" pitchFamily="34" charset="0"/>
                <a:cs typeface="Aparajita" pitchFamily="34" charset="0"/>
              </a:rPr>
              <a:t>GDRI</a:t>
            </a:r>
            <a:endParaRPr lang="es-MX" sz="1200" dirty="0">
              <a:latin typeface="Calibri" pitchFamily="34" charset="0"/>
              <a:cs typeface="Aparajita" pitchFamily="34" charset="0"/>
            </a:endParaRPr>
          </a:p>
        </p:txBody>
      </p:sp>
      <p:pic>
        <p:nvPicPr>
          <p:cNvPr id="7" name="Picture 2"/>
          <p:cNvPicPr>
            <a:picLocks noChangeAspect="1" noChangeArrowheads="1"/>
          </p:cNvPicPr>
          <p:nvPr/>
        </p:nvPicPr>
        <p:blipFill>
          <a:blip r:embed="rId4"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504" y="260648"/>
            <a:ext cx="8205787" cy="6254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9 CuadroTexto">
            <a:hlinkClick r:id="rId6" action="ppaction://hlinkfile"/>
          </p:cNvPr>
          <p:cNvSpPr txBox="1"/>
          <p:nvPr/>
        </p:nvSpPr>
        <p:spPr>
          <a:xfrm>
            <a:off x="467544" y="6488668"/>
            <a:ext cx="6798289" cy="307777"/>
          </a:xfrm>
          <a:prstGeom prst="rect">
            <a:avLst/>
          </a:prstGeom>
          <a:noFill/>
        </p:spPr>
        <p:txBody>
          <a:bodyPr wrap="square" rtlCol="0">
            <a:spAutoFit/>
          </a:bodyPr>
          <a:lstStyle/>
          <a:p>
            <a:r>
              <a:rPr lang="es-ES" sz="1400" dirty="0" smtClean="0"/>
              <a:t>En </a:t>
            </a:r>
            <a:r>
              <a:rPr lang="es-ES" sz="1400" b="1" dirty="0" smtClean="0">
                <a:solidFill>
                  <a:schemeClr val="tx2">
                    <a:lumMod val="60000"/>
                    <a:lumOff val="40000"/>
                  </a:schemeClr>
                </a:solidFill>
              </a:rPr>
              <a:t>celeste</a:t>
            </a:r>
            <a:r>
              <a:rPr lang="es-ES" sz="1400" dirty="0" smtClean="0"/>
              <a:t> los territorios a intervenir en una </a:t>
            </a:r>
            <a:r>
              <a:rPr lang="es-ES" sz="1400" b="1" dirty="0" smtClean="0">
                <a:solidFill>
                  <a:srgbClr val="FF0000"/>
                </a:solidFill>
              </a:rPr>
              <a:t>primera fase</a:t>
            </a:r>
            <a:endParaRPr lang="es-GT" sz="1400" b="1" dirty="0">
              <a:solidFill>
                <a:srgbClr val="FF0000"/>
              </a:solidFill>
            </a:endParaRPr>
          </a:p>
        </p:txBody>
      </p:sp>
    </p:spTree>
    <p:extLst>
      <p:ext uri="{BB962C8B-B14F-4D97-AF65-F5344CB8AC3E}">
        <p14:creationId xmlns:p14="http://schemas.microsoft.com/office/powerpoint/2010/main" xmlns="" val="2250581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
        <p:nvSpPr>
          <p:cNvPr id="6" name="1 Título"/>
          <p:cNvSpPr txBox="1">
            <a:spLocks/>
          </p:cNvSpPr>
          <p:nvPr/>
        </p:nvSpPr>
        <p:spPr>
          <a:xfrm>
            <a:off x="1043608" y="332656"/>
            <a:ext cx="6120680" cy="72008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45720" tIns="0" rIns="45720" bIns="0" anchor="ctr" anchorCtr="0">
            <a:no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lnSpc>
                <a:spcPct val="120000"/>
              </a:lnSpc>
              <a:defRPr/>
            </a:pPr>
            <a:r>
              <a:rPr lang="es-ES" sz="25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Ejecución del plan por fases</a:t>
            </a:r>
          </a:p>
        </p:txBody>
      </p:sp>
      <p:pic>
        <p:nvPicPr>
          <p:cNvPr id="5" name="Picture 2"/>
          <p:cNvPicPr>
            <a:picLocks noChangeAspect="1" noChangeArrowheads="1"/>
          </p:cNvPicPr>
          <p:nvPr/>
        </p:nvPicPr>
        <p:blipFill>
          <a:blip r:embed="rId3"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p:cNvPicPr>
            <a:picLocks noGrp="1" noChangeAspect="1" noChangeArrowheads="1"/>
          </p:cNvPicPr>
          <p:nvPr>
            <p:ph idx="1"/>
          </p:nvPr>
        </p:nvPicPr>
        <p:blipFill>
          <a:blip r:embed="rId4" cstate="print"/>
          <a:srcRect/>
          <a:stretch>
            <a:fillRect/>
          </a:stretch>
        </p:blipFill>
        <p:spPr bwMode="auto">
          <a:xfrm>
            <a:off x="48355" y="1484784"/>
            <a:ext cx="8259749" cy="5112568"/>
          </a:xfrm>
          <a:prstGeom prst="rect">
            <a:avLst/>
          </a:prstGeom>
          <a:noFill/>
          <a:ln w="9525">
            <a:noFill/>
            <a:miter lim="800000"/>
            <a:headEnd/>
            <a:tailEnd/>
          </a:ln>
          <a:effectLst/>
        </p:spPr>
      </p:pic>
      <p:sp>
        <p:nvSpPr>
          <p:cNvPr id="8" name="7 CuadroTexto"/>
          <p:cNvSpPr txBox="1"/>
          <p:nvPr/>
        </p:nvSpPr>
        <p:spPr>
          <a:xfrm>
            <a:off x="8439176" y="4381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spTree>
    <p:extLst>
      <p:ext uri="{BB962C8B-B14F-4D97-AF65-F5344CB8AC3E}">
        <p14:creationId xmlns:p14="http://schemas.microsoft.com/office/powerpoint/2010/main" xmlns="" val="1832341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2. Sec Ejec DR\a. Borradores Plan DRI\7) v. pres GDRI 31 oct\MANCOMUNIDADES_TODO_JUNTO[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985" t="5562" r="4925" b="1710"/>
          <a:stretch/>
        </p:blipFill>
        <p:spPr bwMode="auto">
          <a:xfrm>
            <a:off x="66900" y="980728"/>
            <a:ext cx="9041604" cy="589096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1 Título"/>
          <p:cNvSpPr txBox="1">
            <a:spLocks/>
          </p:cNvSpPr>
          <p:nvPr/>
        </p:nvSpPr>
        <p:spPr>
          <a:xfrm>
            <a:off x="1043608" y="116632"/>
            <a:ext cx="6984776" cy="72008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45720" tIns="0" rIns="45720" bIns="0" anchor="ctr" anchorCtr="0">
            <a:no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lnSpc>
                <a:spcPct val="120000"/>
              </a:lnSpc>
              <a:defRPr/>
            </a:pPr>
            <a:r>
              <a:rPr lang="es-ES" sz="2500"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Territorios de la gente (1ª y 2ª fase)</a:t>
            </a:r>
          </a:p>
        </p:txBody>
      </p:sp>
      <p:sp>
        <p:nvSpPr>
          <p:cNvPr id="5" name="4 Flecha izquierda"/>
          <p:cNvSpPr/>
          <p:nvPr/>
        </p:nvSpPr>
        <p:spPr>
          <a:xfrm>
            <a:off x="7380312" y="5877272"/>
            <a:ext cx="1440160" cy="764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smtClean="0">
                <a:hlinkClick r:id="rId3" action="ppaction://hlinksldjump"/>
              </a:rPr>
              <a:t>regresar</a:t>
            </a:r>
            <a:endParaRPr lang="es-GT"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0" y="4725144"/>
            <a:ext cx="8554897" cy="428400"/>
          </a:xfrm>
          <a:prstGeom prst="rect">
            <a:avLst/>
          </a:prstGeom>
        </p:spPr>
        <p:style>
          <a:lnRef idx="1">
            <a:schemeClr val="dk2">
              <a:hueOff val="0"/>
              <a:satOff val="0"/>
              <a:lumOff val="0"/>
              <a:alphaOff val="0"/>
            </a:schemeClr>
          </a:lnRef>
          <a:fillRef idx="1">
            <a:schemeClr val="lt2">
              <a:alpha val="90000"/>
              <a:hueOff val="0"/>
              <a:satOff val="0"/>
              <a:lumOff val="0"/>
              <a:alphaOff val="0"/>
            </a:schemeClr>
          </a:fillRef>
          <a:effectRef idx="2">
            <a:schemeClr val="lt2">
              <a:alpha val="90000"/>
              <a:hueOff val="0"/>
              <a:satOff val="0"/>
              <a:lumOff val="0"/>
              <a:alphaOff val="0"/>
            </a:schemeClr>
          </a:effectRef>
          <a:fontRef idx="minor">
            <a:schemeClr val="dk1">
              <a:hueOff val="0"/>
              <a:satOff val="0"/>
              <a:lumOff val="0"/>
              <a:alphaOff val="0"/>
            </a:schemeClr>
          </a:fontRef>
        </p:style>
      </p:sp>
      <p:sp>
        <p:nvSpPr>
          <p:cNvPr id="8" name="1 Título"/>
          <p:cNvSpPr>
            <a:spLocks noGrp="1"/>
          </p:cNvSpPr>
          <p:nvPr>
            <p:ph type="title"/>
          </p:nvPr>
        </p:nvSpPr>
        <p:spPr>
          <a:xfrm>
            <a:off x="467544" y="260648"/>
            <a:ext cx="7239000" cy="864096"/>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45720" tIns="0" rIns="45720" bIns="0" anchor="ctr" anchorCtr="0">
            <a:noAutofit/>
          </a:bodyPr>
          <a:lstStyle/>
          <a:p>
            <a:pPr algn="ctr">
              <a:defRPr/>
            </a:pPr>
            <a:r>
              <a:rPr lang="es-ES" sz="2500" cap="none"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LOS CAMINOS DEL DESARROLLO RURAL INTEGRAL</a:t>
            </a:r>
            <a:endParaRPr lang="es-ES" sz="2500" cap="none" dirty="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hlinkClick r:id="rId3" action="ppaction://hlinkfile"/>
            </a:endParaRPr>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xmlns="" val="2996643718"/>
              </p:ext>
            </p:extLst>
          </p:nvPr>
        </p:nvGraphicFramePr>
        <p:xfrm>
          <a:off x="4948" y="1278157"/>
          <a:ext cx="8554897" cy="5589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10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pic>
        <p:nvPicPr>
          <p:cNvPr id="6" name="Picture 2"/>
          <p:cNvPicPr>
            <a:picLocks noChangeAspect="1" noChangeArrowheads="1"/>
          </p:cNvPicPr>
          <p:nvPr/>
        </p:nvPicPr>
        <p:blipFill>
          <a:blip r:embed="rId8" cstate="print"/>
          <a:srcRect l="-1349" t="7143" r="1501" b="7143"/>
          <a:stretch>
            <a:fillRect/>
          </a:stretch>
        </p:blipFill>
        <p:spPr bwMode="auto">
          <a:xfrm>
            <a:off x="8232577" y="6453336"/>
            <a:ext cx="875927" cy="288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3"/>
          <p:cNvPicPr>
            <a:picLocks noChangeAspect="1" noChangeArrowheads="1"/>
          </p:cNvPicPr>
          <p:nvPr/>
        </p:nvPicPr>
        <p:blipFill>
          <a:blip r:embed="rId9" cstate="print"/>
          <a:srcRect l="11200" r="2001"/>
          <a:stretch>
            <a:fillRect/>
          </a:stretch>
        </p:blipFill>
        <p:spPr bwMode="auto">
          <a:xfrm>
            <a:off x="8244408" y="5877272"/>
            <a:ext cx="792088" cy="473177"/>
          </a:xfrm>
          <a:prstGeom prst="rect">
            <a:avLst/>
          </a:prstGeom>
          <a:ln>
            <a:noFill/>
          </a:ln>
          <a:effectLst>
            <a:outerShdw blurRad="292100" dist="139700" dir="2700000" algn="tl" rotWithShape="0">
              <a:srgbClr val="333333">
                <a:alpha val="65000"/>
              </a:srgbClr>
            </a:outerShdw>
          </a:effectLst>
        </p:spPr>
      </p:pic>
      <p:sp>
        <p:nvSpPr>
          <p:cNvPr id="2" name="1 Rectángulo redondeado"/>
          <p:cNvSpPr/>
          <p:nvPr/>
        </p:nvSpPr>
        <p:spPr>
          <a:xfrm>
            <a:off x="6588224" y="1484784"/>
            <a:ext cx="1500336" cy="43204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MAGA</a:t>
            </a:r>
            <a:endParaRPr lang="es-GT" b="1" dirty="0">
              <a:solidFill>
                <a:schemeClr val="tx1"/>
              </a:solidFill>
            </a:endParaRPr>
          </a:p>
        </p:txBody>
      </p:sp>
      <p:sp>
        <p:nvSpPr>
          <p:cNvPr id="9" name="8 Rectángulo redondeado"/>
          <p:cNvSpPr/>
          <p:nvPr/>
        </p:nvSpPr>
        <p:spPr>
          <a:xfrm>
            <a:off x="6588224" y="2276872"/>
            <a:ext cx="1500336" cy="43204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MINECO</a:t>
            </a:r>
            <a:endParaRPr lang="es-GT" b="1" dirty="0">
              <a:solidFill>
                <a:schemeClr val="tx1"/>
              </a:solidFill>
            </a:endParaRPr>
          </a:p>
        </p:txBody>
      </p:sp>
      <p:sp>
        <p:nvSpPr>
          <p:cNvPr id="12" name="11 Rectángulo redondeado"/>
          <p:cNvSpPr/>
          <p:nvPr/>
        </p:nvSpPr>
        <p:spPr>
          <a:xfrm>
            <a:off x="6588224" y="3068960"/>
            <a:ext cx="1500336" cy="43204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MIDES</a:t>
            </a:r>
            <a:endParaRPr lang="es-GT" b="1" dirty="0">
              <a:solidFill>
                <a:schemeClr val="tx1"/>
              </a:solidFill>
            </a:endParaRPr>
          </a:p>
        </p:txBody>
      </p:sp>
      <p:sp>
        <p:nvSpPr>
          <p:cNvPr id="13" name="12 Rectángulo redondeado"/>
          <p:cNvSpPr/>
          <p:nvPr/>
        </p:nvSpPr>
        <p:spPr>
          <a:xfrm>
            <a:off x="6588224" y="3789040"/>
            <a:ext cx="1500336" cy="43204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MICIVI</a:t>
            </a:r>
            <a:endParaRPr lang="es-GT" b="1" dirty="0">
              <a:solidFill>
                <a:schemeClr val="tx1"/>
              </a:solidFill>
            </a:endParaRPr>
          </a:p>
        </p:txBody>
      </p:sp>
      <p:sp>
        <p:nvSpPr>
          <p:cNvPr id="14" name="13 Rectángulo redondeado"/>
          <p:cNvSpPr/>
          <p:nvPr/>
        </p:nvSpPr>
        <p:spPr>
          <a:xfrm>
            <a:off x="6588224" y="4581128"/>
            <a:ext cx="1500336" cy="43204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SE / SCEP</a:t>
            </a:r>
            <a:endParaRPr lang="es-GT" b="1" dirty="0">
              <a:solidFill>
                <a:schemeClr val="tx1"/>
              </a:solidFill>
            </a:endParaRPr>
          </a:p>
        </p:txBody>
      </p:sp>
      <p:sp>
        <p:nvSpPr>
          <p:cNvPr id="15" name="14 Rectángulo redondeado"/>
          <p:cNvSpPr/>
          <p:nvPr/>
        </p:nvSpPr>
        <p:spPr>
          <a:xfrm>
            <a:off x="6588224" y="5373216"/>
            <a:ext cx="1500336" cy="43204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SNDP</a:t>
            </a:r>
            <a:endParaRPr lang="es-GT" b="1" dirty="0">
              <a:solidFill>
                <a:schemeClr val="tx1"/>
              </a:solidFill>
            </a:endParaRPr>
          </a:p>
        </p:txBody>
      </p:sp>
      <p:sp>
        <p:nvSpPr>
          <p:cNvPr id="16" name="15 Rectángulo redondeado"/>
          <p:cNvSpPr/>
          <p:nvPr/>
        </p:nvSpPr>
        <p:spPr>
          <a:xfrm>
            <a:off x="6588224" y="6093296"/>
            <a:ext cx="1500336" cy="43204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MEM</a:t>
            </a:r>
            <a:endParaRPr lang="es-GT" b="1" dirty="0">
              <a:solidFill>
                <a:schemeClr val="tx1"/>
              </a:solidFill>
            </a:endParaRPr>
          </a:p>
        </p:txBody>
      </p:sp>
    </p:spTree>
    <p:extLst>
      <p:ext uri="{BB962C8B-B14F-4D97-AF65-F5344CB8AC3E}">
        <p14:creationId xmlns:p14="http://schemas.microsoft.com/office/powerpoint/2010/main" xmlns="" val="1133461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a:spLocks noGrp="1"/>
          </p:cNvSpPr>
          <p:nvPr>
            <p:ph type="title"/>
          </p:nvPr>
        </p:nvSpPr>
        <p:spPr>
          <a:xfrm>
            <a:off x="467544" y="260648"/>
            <a:ext cx="7239000" cy="864096"/>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45720" tIns="0" rIns="45720" bIns="0" anchor="ctr" anchorCtr="0">
            <a:noAutofit/>
          </a:bodyPr>
          <a:lstStyle/>
          <a:p>
            <a:pPr algn="ctr">
              <a:defRPr/>
            </a:pPr>
            <a:r>
              <a:rPr lang="es-ES" sz="2500" cap="none" dirty="0" smtClean="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rPr>
              <a:t>LOS CAMINOS DEL DESARROLLO RURAL INTEGRAL</a:t>
            </a:r>
            <a:endParaRPr lang="es-ES" sz="2500" cap="none" dirty="0">
              <a:ln w="50800">
                <a:noFill/>
              </a:ln>
              <a:solidFill>
                <a:schemeClr val="tx2"/>
              </a:solidFill>
              <a:effectLst>
                <a:outerShdw blurRad="50800" dist="38100" dir="8100000" algn="tr" rotWithShape="0">
                  <a:prstClr val="black">
                    <a:alpha val="40000"/>
                  </a:prstClr>
                </a:outerShdw>
              </a:effectLst>
              <a:latin typeface="Arial" pitchFamily="34" charset="0"/>
              <a:cs typeface="Arial" pitchFamily="34" charset="0"/>
              <a:hlinkClick r:id="rId3" action="ppaction://hlinkfile"/>
            </a:endParaRPr>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xmlns="" val="3062072099"/>
              </p:ext>
            </p:extLst>
          </p:nvPr>
        </p:nvGraphicFramePr>
        <p:xfrm>
          <a:off x="4948" y="1278157"/>
          <a:ext cx="7519380" cy="5589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10 CuadroTexto"/>
          <p:cNvSpPr txBox="1"/>
          <p:nvPr/>
        </p:nvSpPr>
        <p:spPr>
          <a:xfrm>
            <a:off x="8286776" y="285728"/>
            <a:ext cx="639919" cy="64633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s-MX" dirty="0" smtClean="0">
                <a:latin typeface="Aparajita" pitchFamily="34" charset="0"/>
                <a:cs typeface="Aparajita" pitchFamily="34" charset="0"/>
              </a:rPr>
              <a:t>UTI</a:t>
            </a:r>
          </a:p>
          <a:p>
            <a:r>
              <a:rPr lang="es-MX" dirty="0" smtClean="0">
                <a:latin typeface="Aparajita" pitchFamily="34" charset="0"/>
                <a:cs typeface="Aparajita" pitchFamily="34" charset="0"/>
              </a:rPr>
              <a:t>GDRI</a:t>
            </a:r>
            <a:endParaRPr lang="es-MX" dirty="0">
              <a:latin typeface="Aparajita" pitchFamily="34" charset="0"/>
              <a:cs typeface="Aparajita" pitchFamily="34" charset="0"/>
            </a:endParaRPr>
          </a:p>
        </p:txBody>
      </p:sp>
      <p:sp>
        <p:nvSpPr>
          <p:cNvPr id="2" name="1 Redondear rectángulo de esquina diagonal"/>
          <p:cNvSpPr/>
          <p:nvPr/>
        </p:nvSpPr>
        <p:spPr>
          <a:xfrm>
            <a:off x="6660232" y="1351594"/>
            <a:ext cx="1402367" cy="5328592"/>
          </a:xfrm>
          <a:prstGeom prst="round2Diag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2800" b="1" dirty="0" smtClean="0"/>
              <a:t>Transversalidad </a:t>
            </a:r>
          </a:p>
          <a:p>
            <a:pPr algn="ctr"/>
            <a:r>
              <a:rPr lang="es-ES" sz="2800" b="1" dirty="0" smtClean="0"/>
              <a:t>Socio-Ambiental y Cambio Climático  (MARN)</a:t>
            </a:r>
            <a:endParaRPr lang="es-GT" sz="2800" b="1" dirty="0"/>
          </a:p>
        </p:txBody>
      </p:sp>
      <p:sp>
        <p:nvSpPr>
          <p:cNvPr id="3" name="2 Rectángulo"/>
          <p:cNvSpPr/>
          <p:nvPr/>
        </p:nvSpPr>
        <p:spPr>
          <a:xfrm rot="16200000">
            <a:off x="7271149" y="3983822"/>
            <a:ext cx="2775119" cy="369332"/>
          </a:xfrm>
          <a:prstGeom prst="rect">
            <a:avLst/>
          </a:prstGeom>
        </p:spPr>
        <p:txBody>
          <a:bodyPr wrap="none">
            <a:spAutoFit/>
          </a:bodyPr>
          <a:lstStyle/>
          <a:p>
            <a:pPr algn="just"/>
            <a:r>
              <a:rPr lang="es-ES" dirty="0">
                <a:solidFill>
                  <a:schemeClr val="bg1"/>
                </a:solidFill>
                <a:latin typeface="Arial" pitchFamily="34" charset="0"/>
                <a:cs typeface="Arial" pitchFamily="34" charset="0"/>
                <a:hlinkClick r:id="rId8" action="ppaction://hlinksldjump"/>
              </a:rPr>
              <a:t>Matrices de los Caminos </a:t>
            </a:r>
            <a:endParaRPr lang="es-GT" dirty="0">
              <a:solidFill>
                <a:schemeClr val="bg1"/>
              </a:solidFill>
              <a:latin typeface="Arial" pitchFamily="34" charset="0"/>
              <a:cs typeface="Arial" pitchFamily="34" charset="0"/>
            </a:endParaRPr>
          </a:p>
        </p:txBody>
      </p:sp>
      <p:sp>
        <p:nvSpPr>
          <p:cNvPr id="9" name="8 Flecha izquierda"/>
          <p:cNvSpPr/>
          <p:nvPr/>
        </p:nvSpPr>
        <p:spPr>
          <a:xfrm>
            <a:off x="8186579" y="6093296"/>
            <a:ext cx="849917" cy="6233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err="1" smtClean="0">
                <a:hlinkClick r:id="rId9" action="ppaction://hlinksldjump"/>
              </a:rPr>
              <a:t>reg</a:t>
            </a:r>
            <a:endParaRPr lang="es-GT" dirty="0"/>
          </a:p>
        </p:txBody>
      </p:sp>
    </p:spTree>
    <p:extLst>
      <p:ext uri="{BB962C8B-B14F-4D97-AF65-F5344CB8AC3E}">
        <p14:creationId xmlns:p14="http://schemas.microsoft.com/office/powerpoint/2010/main" xmlns="" val="22180147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o">
  <a:themeElements>
    <a:clrScheme name="Personalizad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AC08F"/>
      </a:accent6>
      <a:hlink>
        <a:srgbClr val="0000FF"/>
      </a:hlink>
      <a:folHlink>
        <a:srgbClr val="800080"/>
      </a:folHlink>
    </a:clrScheme>
    <a:fontScheme name="Opulent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4328</TotalTime>
  <Words>4314</Words>
  <Application>Microsoft Office PowerPoint</Application>
  <PresentationFormat>Presentación en pantalla (4:3)</PresentationFormat>
  <Paragraphs>582</Paragraphs>
  <Slides>45</Slides>
  <Notes>9</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Opulento</vt:lpstr>
      <vt:lpstr>PLAN PARA IMPLEMENTAR LA PNDRI Retos Institucionales</vt:lpstr>
      <vt:lpstr>Diapositiva 2</vt:lpstr>
      <vt:lpstr>LAS TRES DECISIONES FUNDAMENTALES DEL PLAN PNDRI</vt:lpstr>
      <vt:lpstr>Diapositiva 4</vt:lpstr>
      <vt:lpstr>Diapositiva 5</vt:lpstr>
      <vt:lpstr>Diapositiva 6</vt:lpstr>
      <vt:lpstr>Diapositiva 7</vt:lpstr>
      <vt:lpstr>LOS CAMINOS DEL DESARROLLO RURAL INTEGRAL</vt:lpstr>
      <vt:lpstr>LOS CAMINOS DEL DESARROLLO RURAL INTEGRAL</vt:lpstr>
      <vt:lpstr>Diapositiva 10</vt:lpstr>
      <vt:lpstr>Diapositiva 11</vt:lpstr>
      <vt:lpstr>«TERRITORIALIZAR»  EL PLAN PNDRI</vt:lpstr>
      <vt:lpstr>Diapositiva 13</vt:lpstr>
      <vt:lpstr>Diapositiva 14</vt:lpstr>
      <vt:lpstr>Diapositiva 15</vt:lpstr>
      <vt:lpstr>Diapositiva 16</vt:lpstr>
      <vt:lpstr>Territorios:  visión político administrativa (departamento/municipio)  ¿vrs?  visión de territorio como construcción socio política:  las mancomunidades, territorios de la gente.</vt:lpstr>
      <vt:lpstr>Diapositiva 18</vt:lpstr>
      <vt:lpstr>Diapositiva 19</vt:lpstr>
      <vt:lpstr>Diapositiva 20</vt:lpstr>
      <vt:lpstr>Avances en la ejecución  del plan pndri</vt:lpstr>
      <vt:lpstr>GABINETE DE DESARROLLO RURAL INTEGRAL FUNCIONANDO CON REGULARIDAD  (PRESIDIDO POR EL Presidente)</vt:lpstr>
      <vt:lpstr>Diapositiva 23</vt:lpstr>
      <vt:lpstr>Compromiso ante naciones unidas</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para implementar la pndri</dc:title>
  <dc:creator>Secretaría Ejecutiva GDRI</dc:creator>
  <cp:lastModifiedBy>ablanco</cp:lastModifiedBy>
  <cp:revision>402</cp:revision>
  <dcterms:modified xsi:type="dcterms:W3CDTF">2014-11-26T16:56:15Z</dcterms:modified>
</cp:coreProperties>
</file>